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0"/>
  </p:notesMasterIdLst>
  <p:sldIdLst>
    <p:sldId id="256" r:id="rId2"/>
    <p:sldId id="287" r:id="rId3"/>
    <p:sldId id="288"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9" r:id="rId34"/>
    <p:sldId id="290" r:id="rId35"/>
    <p:sldId id="292" r:id="rId36"/>
    <p:sldId id="291" r:id="rId37"/>
    <p:sldId id="293" r:id="rId38"/>
    <p:sldId id="294" r:id="rId3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E4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62" autoAdjust="0"/>
    <p:restoredTop sz="94660"/>
  </p:normalViewPr>
  <p:slideViewPr>
    <p:cSldViewPr snapToGrid="0">
      <p:cViewPr varScale="1">
        <p:scale>
          <a:sx n="85" d="100"/>
          <a:sy n="85" d="100"/>
        </p:scale>
        <p:origin x="11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2DC56A-61D3-4D4B-9506-A6FE64FC6596}" type="datetimeFigureOut">
              <a:rPr lang="fr-FR" smtClean="0"/>
              <a:t>25/02/2018</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A150E1-6DFF-42E4-BF55-014F9FB30FBB}" type="slidenum">
              <a:rPr lang="fr-FR" smtClean="0"/>
              <a:t>‹N°›</a:t>
            </a:fld>
            <a:endParaRPr lang="fr-FR"/>
          </a:p>
        </p:txBody>
      </p:sp>
    </p:spTree>
    <p:extLst>
      <p:ext uri="{BB962C8B-B14F-4D97-AF65-F5344CB8AC3E}">
        <p14:creationId xmlns:p14="http://schemas.microsoft.com/office/powerpoint/2010/main" val="2279246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gradFill>
          <a:gsLst>
            <a:gs pos="96000">
              <a:srgbClr val="F0E488"/>
            </a:gs>
            <a:gs pos="0">
              <a:schemeClr val="tx1"/>
            </a:gs>
            <a:gs pos="3000">
              <a:srgbClr val="F0E488"/>
            </a:gs>
            <a:gs pos="100000">
              <a:schemeClr val="accent1">
                <a:lumMod val="45000"/>
                <a:lumOff val="55000"/>
              </a:schemeClr>
            </a:gs>
          </a:gsLst>
          <a:lin ang="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73D270-F669-4505-9693-4F8A73A5E090}"/>
              </a:ext>
            </a:extLst>
          </p:cNvPr>
          <p:cNvSpPr>
            <a:spLocks noGrp="1"/>
          </p:cNvSpPr>
          <p:nvPr>
            <p:ph type="ctrTitle"/>
          </p:nvPr>
        </p:nvSpPr>
        <p:spPr>
          <a:xfrm>
            <a:off x="1524000" y="1122363"/>
            <a:ext cx="9144000" cy="2387600"/>
          </a:xfrm>
        </p:spPr>
        <p:txBody>
          <a:bodyPr anchor="b"/>
          <a:lstStyle>
            <a:lvl1pPr algn="ctr">
              <a:defRPr sz="6000"/>
            </a:lvl1pPr>
          </a:lstStyle>
          <a:p>
            <a:r>
              <a:rPr lang="fr-FR" dirty="0"/>
              <a:t>Modifiez le style du titre</a:t>
            </a:r>
            <a:endParaRPr lang="fr-CA" dirty="0"/>
          </a:p>
        </p:txBody>
      </p:sp>
      <p:sp>
        <p:nvSpPr>
          <p:cNvPr id="3" name="Sous-titre 2">
            <a:extLst>
              <a:ext uri="{FF2B5EF4-FFF2-40B4-BE49-F238E27FC236}">
                <a16:creationId xmlns:a16="http://schemas.microsoft.com/office/drawing/2014/main" id="{A25FD696-9A9A-40C1-8210-6580D193035F}"/>
              </a:ext>
            </a:extLst>
          </p:cNvPr>
          <p:cNvSpPr>
            <a:spLocks noGrp="1"/>
          </p:cNvSpPr>
          <p:nvPr>
            <p:ph type="subTitle" idx="1"/>
          </p:nvPr>
        </p:nvSpPr>
        <p:spPr>
          <a:xfrm>
            <a:off x="1524000" y="4369481"/>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680B74B3-B2F5-44EA-88BC-231D0F6D362D}"/>
              </a:ext>
            </a:extLst>
          </p:cNvPr>
          <p:cNvSpPr>
            <a:spLocks noGrp="1"/>
          </p:cNvSpPr>
          <p:nvPr>
            <p:ph type="dt" sz="half" idx="10"/>
          </p:nvPr>
        </p:nvSpPr>
        <p:spPr/>
        <p:txBody>
          <a:bodyPr/>
          <a:lstStyle/>
          <a:p>
            <a:fld id="{442D40AE-DFFB-42ED-AC5F-B6EBD915650F}" type="datetime1">
              <a:rPr lang="fr-CA" smtClean="0"/>
              <a:t>2018-02-25</a:t>
            </a:fld>
            <a:endParaRPr lang="fr-CA"/>
          </a:p>
        </p:txBody>
      </p:sp>
      <p:sp>
        <p:nvSpPr>
          <p:cNvPr id="5" name="Espace réservé du pied de page 4">
            <a:extLst>
              <a:ext uri="{FF2B5EF4-FFF2-40B4-BE49-F238E27FC236}">
                <a16:creationId xmlns:a16="http://schemas.microsoft.com/office/drawing/2014/main" id="{88AC6133-E39E-4808-BDD7-B279EF49690A}"/>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54D927DC-30E3-4A2F-8700-DA90F1AB2A36}"/>
              </a:ext>
            </a:extLst>
          </p:cNvPr>
          <p:cNvSpPr>
            <a:spLocks noGrp="1"/>
          </p:cNvSpPr>
          <p:nvPr>
            <p:ph type="sldNum" sz="quarter" idx="12"/>
          </p:nvPr>
        </p:nvSpPr>
        <p:spPr/>
        <p:txBody>
          <a:bodyPr/>
          <a:lstStyle/>
          <a:p>
            <a:fld id="{DE6D9B20-C54C-47D3-86B8-B0D6A9A38537}" type="slidenum">
              <a:rPr lang="fr-CA" smtClean="0"/>
              <a:t>‹N°›</a:t>
            </a:fld>
            <a:endParaRPr lang="fr-CA"/>
          </a:p>
        </p:txBody>
      </p:sp>
    </p:spTree>
    <p:extLst>
      <p:ext uri="{BB962C8B-B14F-4D97-AF65-F5344CB8AC3E}">
        <p14:creationId xmlns:p14="http://schemas.microsoft.com/office/powerpoint/2010/main" val="1703668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5EFA48-E534-4E33-9AC5-3E211613307B}"/>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ADE6008B-3EB8-4346-ABA9-94EBD95892BD}"/>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D6B6952F-6C0E-4648-B621-E6089E21FF3A}"/>
              </a:ext>
            </a:extLst>
          </p:cNvPr>
          <p:cNvSpPr>
            <a:spLocks noGrp="1"/>
          </p:cNvSpPr>
          <p:nvPr>
            <p:ph type="dt" sz="half" idx="10"/>
          </p:nvPr>
        </p:nvSpPr>
        <p:spPr/>
        <p:txBody>
          <a:bodyPr/>
          <a:lstStyle/>
          <a:p>
            <a:fld id="{06BB7983-48D2-4269-8758-3F0496E612F4}" type="datetime1">
              <a:rPr lang="fr-CA" smtClean="0"/>
              <a:t>2018-02-25</a:t>
            </a:fld>
            <a:endParaRPr lang="fr-CA"/>
          </a:p>
        </p:txBody>
      </p:sp>
      <p:sp>
        <p:nvSpPr>
          <p:cNvPr id="5" name="Espace réservé du pied de page 4">
            <a:extLst>
              <a:ext uri="{FF2B5EF4-FFF2-40B4-BE49-F238E27FC236}">
                <a16:creationId xmlns:a16="http://schemas.microsoft.com/office/drawing/2014/main" id="{C3098FA4-DEC0-44A8-AA19-05BCD9FE52E3}"/>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C9FC4BF1-8AF4-43B0-AE19-6FFD30003CBD}"/>
              </a:ext>
            </a:extLst>
          </p:cNvPr>
          <p:cNvSpPr>
            <a:spLocks noGrp="1"/>
          </p:cNvSpPr>
          <p:nvPr>
            <p:ph type="sldNum" sz="quarter" idx="12"/>
          </p:nvPr>
        </p:nvSpPr>
        <p:spPr/>
        <p:txBody>
          <a:bodyPr/>
          <a:lstStyle/>
          <a:p>
            <a:fld id="{DE6D9B20-C54C-47D3-86B8-B0D6A9A38537}" type="slidenum">
              <a:rPr lang="fr-CA" smtClean="0"/>
              <a:t>‹N°›</a:t>
            </a:fld>
            <a:endParaRPr lang="fr-CA"/>
          </a:p>
        </p:txBody>
      </p:sp>
    </p:spTree>
    <p:extLst>
      <p:ext uri="{BB962C8B-B14F-4D97-AF65-F5344CB8AC3E}">
        <p14:creationId xmlns:p14="http://schemas.microsoft.com/office/powerpoint/2010/main" val="2038780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D726DCB-CDE6-4B25-B425-D2FD21C85818}"/>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2D0C7AAA-4E53-4029-892A-28FE05A5C9D0}"/>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20CCB705-2B54-4F94-B025-F1C7EB4FA40A}"/>
              </a:ext>
            </a:extLst>
          </p:cNvPr>
          <p:cNvSpPr>
            <a:spLocks noGrp="1"/>
          </p:cNvSpPr>
          <p:nvPr>
            <p:ph type="dt" sz="half" idx="10"/>
          </p:nvPr>
        </p:nvSpPr>
        <p:spPr/>
        <p:txBody>
          <a:bodyPr/>
          <a:lstStyle/>
          <a:p>
            <a:fld id="{F9CBAEC0-F0DF-40FE-9A0D-679699919B61}" type="datetime1">
              <a:rPr lang="fr-CA" smtClean="0"/>
              <a:t>2018-02-25</a:t>
            </a:fld>
            <a:endParaRPr lang="fr-CA"/>
          </a:p>
        </p:txBody>
      </p:sp>
      <p:sp>
        <p:nvSpPr>
          <p:cNvPr id="5" name="Espace réservé du pied de page 4">
            <a:extLst>
              <a:ext uri="{FF2B5EF4-FFF2-40B4-BE49-F238E27FC236}">
                <a16:creationId xmlns:a16="http://schemas.microsoft.com/office/drawing/2014/main" id="{FDD88B73-9375-4356-A173-0B90359AFDDE}"/>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4CBAEF10-C9EF-42AF-8A5D-576964CF6A38}"/>
              </a:ext>
            </a:extLst>
          </p:cNvPr>
          <p:cNvSpPr>
            <a:spLocks noGrp="1"/>
          </p:cNvSpPr>
          <p:nvPr>
            <p:ph type="sldNum" sz="quarter" idx="12"/>
          </p:nvPr>
        </p:nvSpPr>
        <p:spPr/>
        <p:txBody>
          <a:bodyPr/>
          <a:lstStyle/>
          <a:p>
            <a:fld id="{DE6D9B20-C54C-47D3-86B8-B0D6A9A38537}" type="slidenum">
              <a:rPr lang="fr-CA" smtClean="0"/>
              <a:t>‹N°›</a:t>
            </a:fld>
            <a:endParaRPr lang="fr-CA"/>
          </a:p>
        </p:txBody>
      </p:sp>
    </p:spTree>
    <p:extLst>
      <p:ext uri="{BB962C8B-B14F-4D97-AF65-F5344CB8AC3E}">
        <p14:creationId xmlns:p14="http://schemas.microsoft.com/office/powerpoint/2010/main" val="1749442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Pr>
        <a:gradFill flip="none" rotWithShape="1">
          <a:gsLst>
            <a:gs pos="96000">
              <a:schemeClr val="tx1">
                <a:alpha val="80000"/>
              </a:schemeClr>
            </a:gs>
            <a:gs pos="68000">
              <a:srgbClr val="F0E488"/>
            </a:gs>
          </a:gsLst>
          <a:lin ang="16200000" scaled="1"/>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E8A424-6B86-48FC-97FA-CECA00E11DE7}"/>
              </a:ext>
            </a:extLst>
          </p:cNvPr>
          <p:cNvSpPr>
            <a:spLocks noGrp="1"/>
          </p:cNvSpPr>
          <p:nvPr>
            <p:ph type="title"/>
          </p:nvPr>
        </p:nvSpPr>
        <p:spPr>
          <a:xfrm>
            <a:off x="838200" y="262610"/>
            <a:ext cx="10515600" cy="1325563"/>
          </a:xfrm>
        </p:spPr>
        <p:txBody>
          <a:bodyPr/>
          <a:lstStyle>
            <a:lvl1pPr>
              <a:defRPr>
                <a:solidFill>
                  <a:srgbClr val="F0E488"/>
                </a:solidFill>
                <a:latin typeface="Arial Black" panose="020B0A04020102020204" pitchFamily="34" charset="0"/>
              </a:defRPr>
            </a:lvl1pPr>
          </a:lstStyle>
          <a:p>
            <a:r>
              <a:rPr lang="fr-FR" dirty="0"/>
              <a:t>Modifiez le style du titre</a:t>
            </a:r>
            <a:endParaRPr lang="fr-CA" dirty="0"/>
          </a:p>
        </p:txBody>
      </p:sp>
      <p:sp>
        <p:nvSpPr>
          <p:cNvPr id="3" name="Espace réservé du contenu 2">
            <a:extLst>
              <a:ext uri="{FF2B5EF4-FFF2-40B4-BE49-F238E27FC236}">
                <a16:creationId xmlns:a16="http://schemas.microsoft.com/office/drawing/2014/main" id="{A245E004-CA7F-46F0-8D62-3CDA472BE9B7}"/>
              </a:ext>
            </a:extLst>
          </p:cNvPr>
          <p:cNvSpPr>
            <a:spLocks noGrp="1"/>
          </p:cNvSpPr>
          <p:nvPr>
            <p:ph idx="1"/>
          </p:nvPr>
        </p:nvSpPr>
        <p:spPr>
          <a:xfrm>
            <a:off x="838200" y="2269679"/>
            <a:ext cx="10515600" cy="4048126"/>
          </a:xfrm>
        </p:spPr>
        <p:txBody>
          <a:bodyPr/>
          <a:lstStyle>
            <a:lvl1pPr>
              <a:lnSpc>
                <a:spcPct val="100000"/>
              </a:lnSpc>
              <a:spcAft>
                <a:spcPts val="800"/>
              </a:spcAft>
              <a:defRPr b="0">
                <a:latin typeface="Arial" panose="020B0604020202020204" pitchFamily="34" charset="0"/>
                <a:cs typeface="Arial" panose="020B0604020202020204" pitchFamily="34" charset="0"/>
              </a:defRPr>
            </a:lvl1pPr>
            <a:lvl2pPr>
              <a:lnSpc>
                <a:spcPct val="100000"/>
              </a:lnSpc>
              <a:spcAft>
                <a:spcPts val="800"/>
              </a:spcAft>
              <a:defRPr b="0">
                <a:latin typeface="Arial" panose="020B0604020202020204" pitchFamily="34" charset="0"/>
                <a:cs typeface="Arial" panose="020B0604020202020204" pitchFamily="34" charset="0"/>
              </a:defRPr>
            </a:lvl2pPr>
            <a:lvl3pPr>
              <a:lnSpc>
                <a:spcPct val="100000"/>
              </a:lnSpc>
              <a:spcAft>
                <a:spcPts val="800"/>
              </a:spcAft>
              <a:defRPr b="0">
                <a:latin typeface="Arial" panose="020B0604020202020204" pitchFamily="34" charset="0"/>
                <a:cs typeface="Arial" panose="020B0604020202020204" pitchFamily="34" charset="0"/>
              </a:defRPr>
            </a:lvl3pPr>
            <a:lvl4pPr>
              <a:lnSpc>
                <a:spcPct val="100000"/>
              </a:lnSpc>
              <a:spcAft>
                <a:spcPts val="800"/>
              </a:spcAft>
              <a:defRPr b="0">
                <a:latin typeface="Arial" panose="020B0604020202020204" pitchFamily="34" charset="0"/>
                <a:cs typeface="Arial" panose="020B0604020202020204" pitchFamily="34" charset="0"/>
              </a:defRPr>
            </a:lvl4pPr>
            <a:lvl5pPr>
              <a:lnSpc>
                <a:spcPct val="100000"/>
              </a:lnSpc>
              <a:spcAft>
                <a:spcPts val="800"/>
              </a:spcAft>
              <a:defRPr b="0">
                <a:latin typeface="Arial" panose="020B0604020202020204" pitchFamily="34" charset="0"/>
                <a:cs typeface="Arial" panose="020B0604020202020204" pitchFamily="34" charset="0"/>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CA" dirty="0"/>
          </a:p>
        </p:txBody>
      </p:sp>
      <p:sp>
        <p:nvSpPr>
          <p:cNvPr id="4" name="Espace réservé de la date 3">
            <a:extLst>
              <a:ext uri="{FF2B5EF4-FFF2-40B4-BE49-F238E27FC236}">
                <a16:creationId xmlns:a16="http://schemas.microsoft.com/office/drawing/2014/main" id="{EAC9CA0D-98EA-480E-932A-45912689844B}"/>
              </a:ext>
            </a:extLst>
          </p:cNvPr>
          <p:cNvSpPr>
            <a:spLocks noGrp="1"/>
          </p:cNvSpPr>
          <p:nvPr>
            <p:ph type="dt" sz="half" idx="10"/>
          </p:nvPr>
        </p:nvSpPr>
        <p:spPr/>
        <p:txBody>
          <a:bodyPr/>
          <a:lstStyle/>
          <a:p>
            <a:fld id="{97EE20FE-AA63-497F-B7F7-71B74BD699EE}" type="datetime1">
              <a:rPr lang="fr-CA" smtClean="0"/>
              <a:t>2018-02-25</a:t>
            </a:fld>
            <a:endParaRPr lang="fr-CA"/>
          </a:p>
        </p:txBody>
      </p:sp>
      <p:sp>
        <p:nvSpPr>
          <p:cNvPr id="5" name="Espace réservé du pied de page 4">
            <a:extLst>
              <a:ext uri="{FF2B5EF4-FFF2-40B4-BE49-F238E27FC236}">
                <a16:creationId xmlns:a16="http://schemas.microsoft.com/office/drawing/2014/main" id="{73A31E62-629C-4DB3-84B8-BF875ADE9273}"/>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72F9BEC0-F1E1-4431-8205-243AF4B9DAC7}"/>
              </a:ext>
            </a:extLst>
          </p:cNvPr>
          <p:cNvSpPr>
            <a:spLocks noGrp="1"/>
          </p:cNvSpPr>
          <p:nvPr>
            <p:ph type="sldNum" sz="quarter" idx="12"/>
          </p:nvPr>
        </p:nvSpPr>
        <p:spPr>
          <a:xfrm>
            <a:off x="9258300" y="6093966"/>
            <a:ext cx="2743200" cy="365125"/>
          </a:xfrm>
        </p:spPr>
        <p:txBody>
          <a:bodyPr/>
          <a:lstStyle>
            <a:lvl1pPr>
              <a:defRPr sz="1400" b="1">
                <a:latin typeface="Arial" panose="020B0604020202020204" pitchFamily="34" charset="0"/>
                <a:cs typeface="Arial" panose="020B0604020202020204" pitchFamily="34" charset="0"/>
              </a:defRPr>
            </a:lvl1pPr>
          </a:lstStyle>
          <a:p>
            <a:fld id="{DE6D9B20-C54C-47D3-86B8-B0D6A9A38537}" type="slidenum">
              <a:rPr lang="fr-CA" smtClean="0"/>
              <a:pPr/>
              <a:t>‹N°›</a:t>
            </a:fld>
            <a:endParaRPr lang="fr-CA" dirty="0"/>
          </a:p>
        </p:txBody>
      </p:sp>
      <p:cxnSp>
        <p:nvCxnSpPr>
          <p:cNvPr id="8" name="Connecteur droit 7">
            <a:extLst>
              <a:ext uri="{FF2B5EF4-FFF2-40B4-BE49-F238E27FC236}">
                <a16:creationId xmlns:a16="http://schemas.microsoft.com/office/drawing/2014/main" id="{A4A6256A-F270-4E20-A0F8-F2109C0CAD56}"/>
              </a:ext>
            </a:extLst>
          </p:cNvPr>
          <p:cNvCxnSpPr>
            <a:cxnSpLocks/>
          </p:cNvCxnSpPr>
          <p:nvPr userDrawn="1"/>
        </p:nvCxnSpPr>
        <p:spPr>
          <a:xfrm>
            <a:off x="5127171" y="6601285"/>
            <a:ext cx="7064829" cy="0"/>
          </a:xfrm>
          <a:prstGeom prst="line">
            <a:avLst/>
          </a:prstGeom>
          <a:ln w="28575">
            <a:beve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Connecteur droit 12">
            <a:extLst>
              <a:ext uri="{FF2B5EF4-FFF2-40B4-BE49-F238E27FC236}">
                <a16:creationId xmlns:a16="http://schemas.microsoft.com/office/drawing/2014/main" id="{FB72CD99-1D14-4C52-972D-83A11367D1C9}"/>
              </a:ext>
            </a:extLst>
          </p:cNvPr>
          <p:cNvCxnSpPr>
            <a:cxnSpLocks/>
          </p:cNvCxnSpPr>
          <p:nvPr userDrawn="1"/>
        </p:nvCxnSpPr>
        <p:spPr>
          <a:xfrm flipH="1">
            <a:off x="1" y="6519640"/>
            <a:ext cx="5404756" cy="0"/>
          </a:xfrm>
          <a:prstGeom prst="line">
            <a:avLst/>
          </a:prstGeom>
          <a:ln w="28575">
            <a:solidFill>
              <a:schemeClr val="tx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9562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884459-40E0-4A9F-B49F-AF7B7DA12C3F}"/>
              </a:ext>
            </a:extLst>
          </p:cNvPr>
          <p:cNvSpPr>
            <a:spLocks noGrp="1"/>
          </p:cNvSpPr>
          <p:nvPr>
            <p:ph type="title"/>
          </p:nvPr>
        </p:nvSpPr>
        <p:spPr>
          <a:xfrm>
            <a:off x="838200" y="2225504"/>
            <a:ext cx="10515600" cy="1500188"/>
          </a:xfrm>
        </p:spPr>
        <p:txBody>
          <a:bodyPr anchor="ctr" anchorCtr="1"/>
          <a:lstStyle>
            <a:lvl1pPr>
              <a:defRPr sz="6000"/>
            </a:lvl1pPr>
          </a:lstStyle>
          <a:p>
            <a:r>
              <a:rPr lang="fr-FR" dirty="0"/>
              <a:t>Modifiez le style du titre</a:t>
            </a:r>
            <a:endParaRPr lang="fr-CA" dirty="0"/>
          </a:p>
        </p:txBody>
      </p:sp>
      <p:sp>
        <p:nvSpPr>
          <p:cNvPr id="3" name="Espace réservé du texte 2">
            <a:extLst>
              <a:ext uri="{FF2B5EF4-FFF2-40B4-BE49-F238E27FC236}">
                <a16:creationId xmlns:a16="http://schemas.microsoft.com/office/drawing/2014/main" id="{2E793179-02ED-46F8-80FC-2321B4089A19}"/>
              </a:ext>
            </a:extLst>
          </p:cNvPr>
          <p:cNvSpPr>
            <a:spLocks noGrp="1"/>
          </p:cNvSpPr>
          <p:nvPr>
            <p:ph type="body" idx="1"/>
          </p:nvPr>
        </p:nvSpPr>
        <p:spPr>
          <a:xfrm>
            <a:off x="838200" y="3731475"/>
            <a:ext cx="10515600" cy="1500187"/>
          </a:xfrm>
        </p:spPr>
        <p:txBody>
          <a:bodyPr anchor="ctr" anchorCtr="1">
            <a:normAutofit/>
          </a:bodyPr>
          <a:lstStyle>
            <a:lvl1pPr marL="0" indent="0">
              <a:buNone/>
              <a:defRPr sz="3200">
                <a:solidFill>
                  <a:schemeClr val="accent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dirty="0"/>
              <a:t>Modifier les styles du texte du masque</a:t>
            </a:r>
          </a:p>
        </p:txBody>
      </p:sp>
      <p:sp>
        <p:nvSpPr>
          <p:cNvPr id="4" name="Espace réservé de la date 3">
            <a:extLst>
              <a:ext uri="{FF2B5EF4-FFF2-40B4-BE49-F238E27FC236}">
                <a16:creationId xmlns:a16="http://schemas.microsoft.com/office/drawing/2014/main" id="{EB076190-CAFC-4FA2-AC5A-7A594983CCF1}"/>
              </a:ext>
            </a:extLst>
          </p:cNvPr>
          <p:cNvSpPr>
            <a:spLocks noGrp="1"/>
          </p:cNvSpPr>
          <p:nvPr>
            <p:ph type="dt" sz="half" idx="10"/>
          </p:nvPr>
        </p:nvSpPr>
        <p:spPr/>
        <p:txBody>
          <a:bodyPr/>
          <a:lstStyle/>
          <a:p>
            <a:fld id="{7FBB9CA9-C806-449B-83E3-8260F6D24885}" type="datetime1">
              <a:rPr lang="fr-CA" smtClean="0"/>
              <a:t>2018-02-25</a:t>
            </a:fld>
            <a:endParaRPr lang="fr-CA"/>
          </a:p>
        </p:txBody>
      </p:sp>
      <p:sp>
        <p:nvSpPr>
          <p:cNvPr id="5" name="Espace réservé du pied de page 4">
            <a:extLst>
              <a:ext uri="{FF2B5EF4-FFF2-40B4-BE49-F238E27FC236}">
                <a16:creationId xmlns:a16="http://schemas.microsoft.com/office/drawing/2014/main" id="{97339FB4-9E5A-4C80-9CB5-481DD25F917F}"/>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8234D1EA-5DD9-4C97-80B7-564ED228B5EE}"/>
              </a:ext>
            </a:extLst>
          </p:cNvPr>
          <p:cNvSpPr>
            <a:spLocks noGrp="1"/>
          </p:cNvSpPr>
          <p:nvPr>
            <p:ph type="sldNum" sz="quarter" idx="12"/>
          </p:nvPr>
        </p:nvSpPr>
        <p:spPr/>
        <p:txBody>
          <a:bodyPr/>
          <a:lstStyle/>
          <a:p>
            <a:fld id="{DE6D9B20-C54C-47D3-86B8-B0D6A9A38537}" type="slidenum">
              <a:rPr lang="fr-CA" smtClean="0"/>
              <a:t>‹N°›</a:t>
            </a:fld>
            <a:endParaRPr lang="fr-CA"/>
          </a:p>
        </p:txBody>
      </p:sp>
    </p:spTree>
    <p:extLst>
      <p:ext uri="{BB962C8B-B14F-4D97-AF65-F5344CB8AC3E}">
        <p14:creationId xmlns:p14="http://schemas.microsoft.com/office/powerpoint/2010/main" val="2781333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73EA6B-E4B4-43D1-AB77-3474A1C5D24F}"/>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DC2175FA-2411-4943-AF1D-36CE578ABD01}"/>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4D8C7C00-0FE8-4D4D-830C-A024C3C15479}"/>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1B8A15EE-1F02-4CA4-9558-E601C164398A}"/>
              </a:ext>
            </a:extLst>
          </p:cNvPr>
          <p:cNvSpPr>
            <a:spLocks noGrp="1"/>
          </p:cNvSpPr>
          <p:nvPr>
            <p:ph type="dt" sz="half" idx="10"/>
          </p:nvPr>
        </p:nvSpPr>
        <p:spPr/>
        <p:txBody>
          <a:bodyPr/>
          <a:lstStyle/>
          <a:p>
            <a:fld id="{8B6CC452-262E-4449-93C1-E546C50DAC7C}" type="datetime1">
              <a:rPr lang="fr-CA" smtClean="0"/>
              <a:t>2018-02-25</a:t>
            </a:fld>
            <a:endParaRPr lang="fr-CA"/>
          </a:p>
        </p:txBody>
      </p:sp>
      <p:sp>
        <p:nvSpPr>
          <p:cNvPr id="6" name="Espace réservé du pied de page 5">
            <a:extLst>
              <a:ext uri="{FF2B5EF4-FFF2-40B4-BE49-F238E27FC236}">
                <a16:creationId xmlns:a16="http://schemas.microsoft.com/office/drawing/2014/main" id="{F22B2415-3E9B-4BA1-A426-3D08DCC53DFB}"/>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63A1A3B4-71C3-4CE2-AA88-11030D1012D0}"/>
              </a:ext>
            </a:extLst>
          </p:cNvPr>
          <p:cNvSpPr>
            <a:spLocks noGrp="1"/>
          </p:cNvSpPr>
          <p:nvPr>
            <p:ph type="sldNum" sz="quarter" idx="12"/>
          </p:nvPr>
        </p:nvSpPr>
        <p:spPr/>
        <p:txBody>
          <a:bodyPr/>
          <a:lstStyle/>
          <a:p>
            <a:fld id="{DE6D9B20-C54C-47D3-86B8-B0D6A9A38537}" type="slidenum">
              <a:rPr lang="fr-CA" smtClean="0"/>
              <a:t>‹N°›</a:t>
            </a:fld>
            <a:endParaRPr lang="fr-CA"/>
          </a:p>
        </p:txBody>
      </p:sp>
    </p:spTree>
    <p:extLst>
      <p:ext uri="{BB962C8B-B14F-4D97-AF65-F5344CB8AC3E}">
        <p14:creationId xmlns:p14="http://schemas.microsoft.com/office/powerpoint/2010/main" val="942220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42BC48-D952-4455-80BD-DD5F88E32246}"/>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D2CF4354-5784-476E-A334-F132CFE18E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4" name="Espace réservé du contenu 3">
            <a:extLst>
              <a:ext uri="{FF2B5EF4-FFF2-40B4-BE49-F238E27FC236}">
                <a16:creationId xmlns:a16="http://schemas.microsoft.com/office/drawing/2014/main" id="{CE69B079-458F-4D35-9DA8-7AB2EF5EB71E}"/>
              </a:ext>
            </a:extLst>
          </p:cNvPr>
          <p:cNvSpPr>
            <a:spLocks noGrp="1"/>
          </p:cNvSpPr>
          <p:nvPr>
            <p:ph sz="half" idx="2"/>
          </p:nvPr>
        </p:nvSpPr>
        <p:spPr>
          <a:xfrm>
            <a:off x="839788" y="2505075"/>
            <a:ext cx="5157787" cy="3684588"/>
          </a:xfrm>
        </p:spPr>
        <p:txBody>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CA" dirty="0"/>
          </a:p>
        </p:txBody>
      </p:sp>
      <p:sp>
        <p:nvSpPr>
          <p:cNvPr id="5" name="Espace réservé du texte 4">
            <a:extLst>
              <a:ext uri="{FF2B5EF4-FFF2-40B4-BE49-F238E27FC236}">
                <a16:creationId xmlns:a16="http://schemas.microsoft.com/office/drawing/2014/main" id="{EB340A34-EB2B-47F9-868C-253346D899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4D3B023F-AB97-468B-896E-6060FF2A5197}"/>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211ED160-AF4D-4BDF-9779-5603AA59108C}"/>
              </a:ext>
            </a:extLst>
          </p:cNvPr>
          <p:cNvSpPr>
            <a:spLocks noGrp="1"/>
          </p:cNvSpPr>
          <p:nvPr>
            <p:ph type="dt" sz="half" idx="10"/>
          </p:nvPr>
        </p:nvSpPr>
        <p:spPr/>
        <p:txBody>
          <a:bodyPr/>
          <a:lstStyle/>
          <a:p>
            <a:fld id="{4E17A5C3-7E5F-46AE-ABD1-7A2B6F62DCA5}" type="datetime1">
              <a:rPr lang="fr-CA" smtClean="0"/>
              <a:t>2018-02-25</a:t>
            </a:fld>
            <a:endParaRPr lang="fr-CA"/>
          </a:p>
        </p:txBody>
      </p:sp>
      <p:sp>
        <p:nvSpPr>
          <p:cNvPr id="8" name="Espace réservé du pied de page 7">
            <a:extLst>
              <a:ext uri="{FF2B5EF4-FFF2-40B4-BE49-F238E27FC236}">
                <a16:creationId xmlns:a16="http://schemas.microsoft.com/office/drawing/2014/main" id="{5D3CCA4F-06D9-41D6-A58A-BF6530B5CF1C}"/>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9AADEE84-F0E6-4495-9373-B6633177D7C8}"/>
              </a:ext>
            </a:extLst>
          </p:cNvPr>
          <p:cNvSpPr>
            <a:spLocks noGrp="1"/>
          </p:cNvSpPr>
          <p:nvPr>
            <p:ph type="sldNum" sz="quarter" idx="12"/>
          </p:nvPr>
        </p:nvSpPr>
        <p:spPr/>
        <p:txBody>
          <a:bodyPr/>
          <a:lstStyle/>
          <a:p>
            <a:fld id="{DE6D9B20-C54C-47D3-86B8-B0D6A9A38537}" type="slidenum">
              <a:rPr lang="fr-CA" smtClean="0"/>
              <a:t>‹N°›</a:t>
            </a:fld>
            <a:endParaRPr lang="fr-CA"/>
          </a:p>
        </p:txBody>
      </p:sp>
    </p:spTree>
    <p:extLst>
      <p:ext uri="{BB962C8B-B14F-4D97-AF65-F5344CB8AC3E}">
        <p14:creationId xmlns:p14="http://schemas.microsoft.com/office/powerpoint/2010/main" val="2362364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86C17B-667F-4F83-AD4C-083A2B536D0E}"/>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EE1AC138-B38A-4852-A349-C97703AD7E2C}"/>
              </a:ext>
            </a:extLst>
          </p:cNvPr>
          <p:cNvSpPr>
            <a:spLocks noGrp="1"/>
          </p:cNvSpPr>
          <p:nvPr>
            <p:ph type="dt" sz="half" idx="10"/>
          </p:nvPr>
        </p:nvSpPr>
        <p:spPr/>
        <p:txBody>
          <a:bodyPr/>
          <a:lstStyle/>
          <a:p>
            <a:fld id="{94BE08CD-DB1C-45E6-A833-9A8BF1C097BA}" type="datetime1">
              <a:rPr lang="fr-CA" smtClean="0"/>
              <a:t>2018-02-25</a:t>
            </a:fld>
            <a:endParaRPr lang="fr-CA"/>
          </a:p>
        </p:txBody>
      </p:sp>
      <p:sp>
        <p:nvSpPr>
          <p:cNvPr id="4" name="Espace réservé du pied de page 3">
            <a:extLst>
              <a:ext uri="{FF2B5EF4-FFF2-40B4-BE49-F238E27FC236}">
                <a16:creationId xmlns:a16="http://schemas.microsoft.com/office/drawing/2014/main" id="{DFEC0DBA-A6BD-4CBC-81CC-E70C4836BBEC}"/>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4A8A45AB-3E59-49A9-BFD1-19B028E0DE6D}"/>
              </a:ext>
            </a:extLst>
          </p:cNvPr>
          <p:cNvSpPr>
            <a:spLocks noGrp="1"/>
          </p:cNvSpPr>
          <p:nvPr>
            <p:ph type="sldNum" sz="quarter" idx="12"/>
          </p:nvPr>
        </p:nvSpPr>
        <p:spPr/>
        <p:txBody>
          <a:bodyPr/>
          <a:lstStyle/>
          <a:p>
            <a:fld id="{DE6D9B20-C54C-47D3-86B8-B0D6A9A38537}" type="slidenum">
              <a:rPr lang="fr-CA" smtClean="0"/>
              <a:t>‹N°›</a:t>
            </a:fld>
            <a:endParaRPr lang="fr-CA"/>
          </a:p>
        </p:txBody>
      </p:sp>
    </p:spTree>
    <p:extLst>
      <p:ext uri="{BB962C8B-B14F-4D97-AF65-F5344CB8AC3E}">
        <p14:creationId xmlns:p14="http://schemas.microsoft.com/office/powerpoint/2010/main" val="158313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012C38E-1339-4FAA-9AED-500B4218220B}"/>
              </a:ext>
            </a:extLst>
          </p:cNvPr>
          <p:cNvSpPr>
            <a:spLocks noGrp="1"/>
          </p:cNvSpPr>
          <p:nvPr>
            <p:ph type="dt" sz="half" idx="10"/>
          </p:nvPr>
        </p:nvSpPr>
        <p:spPr/>
        <p:txBody>
          <a:bodyPr/>
          <a:lstStyle/>
          <a:p>
            <a:fld id="{8DF5F094-5DA3-496C-987F-B090E16F4BEB}" type="datetime1">
              <a:rPr lang="fr-CA" smtClean="0"/>
              <a:t>2018-02-25</a:t>
            </a:fld>
            <a:endParaRPr lang="fr-CA"/>
          </a:p>
        </p:txBody>
      </p:sp>
      <p:sp>
        <p:nvSpPr>
          <p:cNvPr id="3" name="Espace réservé du pied de page 2">
            <a:extLst>
              <a:ext uri="{FF2B5EF4-FFF2-40B4-BE49-F238E27FC236}">
                <a16:creationId xmlns:a16="http://schemas.microsoft.com/office/drawing/2014/main" id="{CC25D0F5-8717-48E8-9162-8153CD2C430C}"/>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0BC5CF08-01EC-45E3-B5C8-B8D5B8B66B48}"/>
              </a:ext>
            </a:extLst>
          </p:cNvPr>
          <p:cNvSpPr>
            <a:spLocks noGrp="1"/>
          </p:cNvSpPr>
          <p:nvPr>
            <p:ph type="sldNum" sz="quarter" idx="12"/>
          </p:nvPr>
        </p:nvSpPr>
        <p:spPr/>
        <p:txBody>
          <a:bodyPr/>
          <a:lstStyle/>
          <a:p>
            <a:fld id="{DE6D9B20-C54C-47D3-86B8-B0D6A9A38537}" type="slidenum">
              <a:rPr lang="fr-CA" smtClean="0"/>
              <a:t>‹N°›</a:t>
            </a:fld>
            <a:endParaRPr lang="fr-CA"/>
          </a:p>
        </p:txBody>
      </p:sp>
    </p:spTree>
    <p:extLst>
      <p:ext uri="{BB962C8B-B14F-4D97-AF65-F5344CB8AC3E}">
        <p14:creationId xmlns:p14="http://schemas.microsoft.com/office/powerpoint/2010/main" val="742445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728588-F421-4C15-AEF7-5FCC4332794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32848648-AF0E-4675-ADF9-F95B253E63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A866C091-6E49-415A-A084-7AA962B808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2187C830-866B-4EB8-A4E7-9DAE2AA52585}"/>
              </a:ext>
            </a:extLst>
          </p:cNvPr>
          <p:cNvSpPr>
            <a:spLocks noGrp="1"/>
          </p:cNvSpPr>
          <p:nvPr>
            <p:ph type="dt" sz="half" idx="10"/>
          </p:nvPr>
        </p:nvSpPr>
        <p:spPr/>
        <p:txBody>
          <a:bodyPr/>
          <a:lstStyle/>
          <a:p>
            <a:fld id="{B5499751-A8B9-4582-B05E-906313C40A4B}" type="datetime1">
              <a:rPr lang="fr-CA" smtClean="0"/>
              <a:t>2018-02-25</a:t>
            </a:fld>
            <a:endParaRPr lang="fr-CA"/>
          </a:p>
        </p:txBody>
      </p:sp>
      <p:sp>
        <p:nvSpPr>
          <p:cNvPr id="6" name="Espace réservé du pied de page 5">
            <a:extLst>
              <a:ext uri="{FF2B5EF4-FFF2-40B4-BE49-F238E27FC236}">
                <a16:creationId xmlns:a16="http://schemas.microsoft.com/office/drawing/2014/main" id="{DD98C4F0-8422-4A35-8C40-1C6FB916E847}"/>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F5FB280D-F310-449C-B0C8-66AC89578B1B}"/>
              </a:ext>
            </a:extLst>
          </p:cNvPr>
          <p:cNvSpPr>
            <a:spLocks noGrp="1"/>
          </p:cNvSpPr>
          <p:nvPr>
            <p:ph type="sldNum" sz="quarter" idx="12"/>
          </p:nvPr>
        </p:nvSpPr>
        <p:spPr/>
        <p:txBody>
          <a:bodyPr/>
          <a:lstStyle/>
          <a:p>
            <a:fld id="{DE6D9B20-C54C-47D3-86B8-B0D6A9A38537}" type="slidenum">
              <a:rPr lang="fr-CA" smtClean="0"/>
              <a:t>‹N°›</a:t>
            </a:fld>
            <a:endParaRPr lang="fr-CA"/>
          </a:p>
        </p:txBody>
      </p:sp>
    </p:spTree>
    <p:extLst>
      <p:ext uri="{BB962C8B-B14F-4D97-AF65-F5344CB8AC3E}">
        <p14:creationId xmlns:p14="http://schemas.microsoft.com/office/powerpoint/2010/main" val="303253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0ADFA3-3725-42FC-8174-447884AF108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1257C769-0409-40C4-9773-889D83A6C4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25082DC1-4A16-4F39-8DBE-18761B7E31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9C87295F-1374-4C77-8E05-E5E3BBFC9946}"/>
              </a:ext>
            </a:extLst>
          </p:cNvPr>
          <p:cNvSpPr>
            <a:spLocks noGrp="1"/>
          </p:cNvSpPr>
          <p:nvPr>
            <p:ph type="dt" sz="half" idx="10"/>
          </p:nvPr>
        </p:nvSpPr>
        <p:spPr/>
        <p:txBody>
          <a:bodyPr/>
          <a:lstStyle/>
          <a:p>
            <a:fld id="{407C4672-BE33-482A-AB24-E9177176F395}" type="datetime1">
              <a:rPr lang="fr-CA" smtClean="0"/>
              <a:t>2018-02-25</a:t>
            </a:fld>
            <a:endParaRPr lang="fr-CA"/>
          </a:p>
        </p:txBody>
      </p:sp>
      <p:sp>
        <p:nvSpPr>
          <p:cNvPr id="6" name="Espace réservé du pied de page 5">
            <a:extLst>
              <a:ext uri="{FF2B5EF4-FFF2-40B4-BE49-F238E27FC236}">
                <a16:creationId xmlns:a16="http://schemas.microsoft.com/office/drawing/2014/main" id="{56053971-5BB8-4069-AFD7-CD7E9EBC8C16}"/>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AC9BFDCB-082A-418B-B75A-8D23C5605868}"/>
              </a:ext>
            </a:extLst>
          </p:cNvPr>
          <p:cNvSpPr>
            <a:spLocks noGrp="1"/>
          </p:cNvSpPr>
          <p:nvPr>
            <p:ph type="sldNum" sz="quarter" idx="12"/>
          </p:nvPr>
        </p:nvSpPr>
        <p:spPr/>
        <p:txBody>
          <a:bodyPr/>
          <a:lstStyle/>
          <a:p>
            <a:fld id="{DE6D9B20-C54C-47D3-86B8-B0D6A9A38537}" type="slidenum">
              <a:rPr lang="fr-CA" smtClean="0"/>
              <a:t>‹N°›</a:t>
            </a:fld>
            <a:endParaRPr lang="fr-CA"/>
          </a:p>
        </p:txBody>
      </p:sp>
    </p:spTree>
    <p:extLst>
      <p:ext uri="{BB962C8B-B14F-4D97-AF65-F5344CB8AC3E}">
        <p14:creationId xmlns:p14="http://schemas.microsoft.com/office/powerpoint/2010/main" val="591793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94000">
              <a:srgbClr val="F0E488"/>
            </a:gs>
            <a:gs pos="2000">
              <a:srgbClr val="F0E488"/>
            </a:gs>
            <a:gs pos="100000">
              <a:schemeClr val="accent1">
                <a:lumMod val="45000"/>
                <a:lumOff val="55000"/>
              </a:schemeClr>
            </a:gs>
          </a:gsLst>
          <a:lin ang="0" scaled="1"/>
        </a:gra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0B34AED3-ACF3-4B51-BA53-1D2546C0D3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dirty="0"/>
              <a:t>Modifiez le style du titre</a:t>
            </a:r>
            <a:endParaRPr lang="fr-CA" dirty="0"/>
          </a:p>
        </p:txBody>
      </p:sp>
      <p:sp>
        <p:nvSpPr>
          <p:cNvPr id="3" name="Espace réservé du texte 2">
            <a:extLst>
              <a:ext uri="{FF2B5EF4-FFF2-40B4-BE49-F238E27FC236}">
                <a16:creationId xmlns:a16="http://schemas.microsoft.com/office/drawing/2014/main" id="{A55D2C3A-1F83-49D9-8B76-875BB146BA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CA" dirty="0"/>
          </a:p>
        </p:txBody>
      </p:sp>
      <p:sp>
        <p:nvSpPr>
          <p:cNvPr id="4" name="Espace réservé de la date 3">
            <a:extLst>
              <a:ext uri="{FF2B5EF4-FFF2-40B4-BE49-F238E27FC236}">
                <a16:creationId xmlns:a16="http://schemas.microsoft.com/office/drawing/2014/main" id="{E6DA0224-15BC-4DD2-87E2-74A671FB0C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421B97-3100-4129-AEC8-D63EC5A9D0A9}" type="datetime1">
              <a:rPr lang="fr-CA" smtClean="0"/>
              <a:t>2018-02-25</a:t>
            </a:fld>
            <a:endParaRPr lang="fr-CA"/>
          </a:p>
        </p:txBody>
      </p:sp>
      <p:sp>
        <p:nvSpPr>
          <p:cNvPr id="5" name="Espace réservé du pied de page 4">
            <a:extLst>
              <a:ext uri="{FF2B5EF4-FFF2-40B4-BE49-F238E27FC236}">
                <a16:creationId xmlns:a16="http://schemas.microsoft.com/office/drawing/2014/main" id="{AF44A0CE-7423-4C8C-B509-77A4E29406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FB734345-A234-4473-B1FC-73A8F324CCF2}"/>
              </a:ext>
            </a:extLst>
          </p:cNvPr>
          <p:cNvSpPr>
            <a:spLocks noGrp="1"/>
          </p:cNvSpPr>
          <p:nvPr>
            <p:ph type="sldNum" sz="quarter" idx="4"/>
          </p:nvPr>
        </p:nvSpPr>
        <p:spPr>
          <a:xfrm>
            <a:off x="9214757"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6D9B20-C54C-47D3-86B8-B0D6A9A38537}" type="slidenum">
              <a:rPr lang="fr-CA" smtClean="0"/>
              <a:t>‹N°›</a:t>
            </a:fld>
            <a:endParaRPr lang="fr-CA"/>
          </a:p>
        </p:txBody>
      </p:sp>
    </p:spTree>
    <p:extLst>
      <p:ext uri="{BB962C8B-B14F-4D97-AF65-F5344CB8AC3E}">
        <p14:creationId xmlns:p14="http://schemas.microsoft.com/office/powerpoint/2010/main" val="11475655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04407B77-8118-48EB-BF8F-E828EDBFD853}"/>
              </a:ext>
            </a:extLst>
          </p:cNvPr>
          <p:cNvSpPr>
            <a:spLocks noGrp="1"/>
          </p:cNvSpPr>
          <p:nvPr>
            <p:ph type="ctrTitle"/>
          </p:nvPr>
        </p:nvSpPr>
        <p:spPr>
          <a:xfrm>
            <a:off x="1524000" y="881744"/>
            <a:ext cx="9144000" cy="3487736"/>
          </a:xfrm>
        </p:spPr>
        <p:txBody>
          <a:bodyPr>
            <a:noAutofit/>
          </a:bodyPr>
          <a:lstStyle/>
          <a:p>
            <a:pPr algn="ctr"/>
            <a:r>
              <a:rPr lang="fr-CA" sz="4400" b="1" dirty="0">
                <a:latin typeface="Arial" panose="020B0604020202020204" pitchFamily="34" charset="0"/>
                <a:cs typeface="Arial" panose="020B0604020202020204" pitchFamily="34" charset="0"/>
              </a:rPr>
              <a:t>La </a:t>
            </a:r>
            <a:r>
              <a:rPr lang="fr-CA" sz="4400" b="1" i="1" dirty="0">
                <a:latin typeface="Arial" panose="020B0604020202020204" pitchFamily="34" charset="0"/>
                <a:cs typeface="Arial" panose="020B0604020202020204" pitchFamily="34" charset="0"/>
              </a:rPr>
              <a:t>Loi sur les hydrocarbures </a:t>
            </a:r>
            <a:r>
              <a:rPr lang="fr-CA" sz="4400" b="1" dirty="0">
                <a:latin typeface="Arial" panose="020B0604020202020204" pitchFamily="34" charset="0"/>
                <a:cs typeface="Arial" panose="020B0604020202020204" pitchFamily="34" charset="0"/>
              </a:rPr>
              <a:t>et ses projets de règlements d’application :  </a:t>
            </a:r>
            <a:br>
              <a:rPr lang="fr-CA" sz="4400" b="1" dirty="0">
                <a:latin typeface="Arial" panose="020B0604020202020204" pitchFamily="34" charset="0"/>
                <a:cs typeface="Arial" panose="020B0604020202020204" pitchFamily="34" charset="0"/>
              </a:rPr>
            </a:br>
            <a:br>
              <a:rPr lang="fr-CA" sz="4400" b="1" dirty="0">
                <a:latin typeface="Arial" panose="020B0604020202020204" pitchFamily="34" charset="0"/>
                <a:cs typeface="Arial" panose="020B0604020202020204" pitchFamily="34" charset="0"/>
              </a:rPr>
            </a:br>
            <a:r>
              <a:rPr lang="fr-CA" sz="4400" b="1" dirty="0">
                <a:latin typeface="Arial" panose="020B0604020202020204" pitchFamily="34" charset="0"/>
                <a:cs typeface="Arial" panose="020B0604020202020204" pitchFamily="34" charset="0"/>
              </a:rPr>
              <a:t>Enjeux pour les municipalités et les citoyens et citoyennes</a:t>
            </a:r>
          </a:p>
        </p:txBody>
      </p:sp>
      <p:sp>
        <p:nvSpPr>
          <p:cNvPr id="5" name="Espace réservé du contenu 4">
            <a:extLst>
              <a:ext uri="{FF2B5EF4-FFF2-40B4-BE49-F238E27FC236}">
                <a16:creationId xmlns:a16="http://schemas.microsoft.com/office/drawing/2014/main" id="{AB0041CB-62BD-403B-9831-58D2D8010368}"/>
              </a:ext>
            </a:extLst>
          </p:cNvPr>
          <p:cNvSpPr>
            <a:spLocks noGrp="1"/>
          </p:cNvSpPr>
          <p:nvPr>
            <p:ph type="subTitle" idx="1"/>
          </p:nvPr>
        </p:nvSpPr>
        <p:spPr>
          <a:xfrm>
            <a:off x="1524000" y="4496481"/>
            <a:ext cx="9144000" cy="2387599"/>
          </a:xfrm>
        </p:spPr>
        <p:txBody>
          <a:bodyPr>
            <a:normAutofit/>
          </a:bodyPr>
          <a:lstStyle/>
          <a:p>
            <a:pPr algn="ctr"/>
            <a:endParaRPr lang="fr-CA" b="1" dirty="0">
              <a:latin typeface="Arial" panose="020B0604020202020204" pitchFamily="34" charset="0"/>
              <a:cs typeface="Arial" panose="020B0604020202020204" pitchFamily="34" charset="0"/>
            </a:endParaRPr>
          </a:p>
          <a:p>
            <a:pPr marL="0" indent="0" algn="ctr">
              <a:buNone/>
            </a:pPr>
            <a:r>
              <a:rPr lang="fr-CA" sz="2800" b="1" dirty="0">
                <a:latin typeface="Arial" panose="020B0604020202020204" pitchFamily="34" charset="0"/>
                <a:cs typeface="Arial" panose="020B0604020202020204" pitchFamily="34" charset="0"/>
              </a:rPr>
              <a:t>Richard E. Langelier</a:t>
            </a:r>
          </a:p>
          <a:p>
            <a:pPr marL="0" indent="0" algn="ctr">
              <a:buNone/>
            </a:pPr>
            <a:r>
              <a:rPr lang="fr-CA" sz="2800" b="1" dirty="0">
                <a:latin typeface="Arial" panose="020B0604020202020204" pitchFamily="34" charset="0"/>
                <a:cs typeface="Arial" panose="020B0604020202020204" pitchFamily="34" charset="0"/>
              </a:rPr>
              <a:t>Docteur en droit (LL.D.) et sociologue</a:t>
            </a:r>
          </a:p>
          <a:p>
            <a:pPr marL="0" indent="0" algn="ctr">
              <a:buNone/>
            </a:pPr>
            <a:r>
              <a:rPr lang="fr-CA" sz="2800" b="1" dirty="0">
                <a:latin typeface="Arial" panose="020B0604020202020204" pitchFamily="34" charset="0"/>
                <a:cs typeface="Arial" panose="020B0604020202020204" pitchFamily="34" charset="0"/>
              </a:rPr>
              <a:t>©Février 2018</a:t>
            </a:r>
          </a:p>
        </p:txBody>
      </p:sp>
    </p:spTree>
    <p:extLst>
      <p:ext uri="{BB962C8B-B14F-4D97-AF65-F5344CB8AC3E}">
        <p14:creationId xmlns:p14="http://schemas.microsoft.com/office/powerpoint/2010/main" val="3922321631"/>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5A6AB2-649C-4295-BA03-8437C44BF784}"/>
              </a:ext>
            </a:extLst>
          </p:cNvPr>
          <p:cNvSpPr>
            <a:spLocks noGrp="1"/>
          </p:cNvSpPr>
          <p:nvPr>
            <p:ph type="title"/>
          </p:nvPr>
        </p:nvSpPr>
        <p:spPr/>
        <p:txBody>
          <a:bodyPr>
            <a:noAutofit/>
          </a:bodyPr>
          <a:lstStyle/>
          <a:p>
            <a:r>
              <a:rPr lang="fr-CA" sz="3600" dirty="0"/>
              <a:t>6. Aucun avis pour les autorisations spécifiques de fracturation hydraulique, de levé géochimique, de complétion, etc.</a:t>
            </a:r>
          </a:p>
        </p:txBody>
      </p:sp>
      <p:sp>
        <p:nvSpPr>
          <p:cNvPr id="3" name="Espace réservé du contenu 2">
            <a:extLst>
              <a:ext uri="{FF2B5EF4-FFF2-40B4-BE49-F238E27FC236}">
                <a16:creationId xmlns:a16="http://schemas.microsoft.com/office/drawing/2014/main" id="{29641370-E7F8-407B-BFD8-49AF744ECE6E}"/>
              </a:ext>
            </a:extLst>
          </p:cNvPr>
          <p:cNvSpPr>
            <a:spLocks noGrp="1"/>
          </p:cNvSpPr>
          <p:nvPr>
            <p:ph idx="1"/>
          </p:nvPr>
        </p:nvSpPr>
        <p:spPr>
          <a:xfrm>
            <a:off x="838200" y="2139044"/>
            <a:ext cx="10515600" cy="4327070"/>
          </a:xfrm>
        </p:spPr>
        <p:txBody>
          <a:bodyPr>
            <a:normAutofit fontScale="85000" lnSpcReduction="20000"/>
          </a:bodyPr>
          <a:lstStyle/>
          <a:p>
            <a:pPr>
              <a:lnSpc>
                <a:spcPct val="120000"/>
              </a:lnSpc>
              <a:spcAft>
                <a:spcPts val="800"/>
              </a:spcAft>
            </a:pPr>
            <a:r>
              <a:rPr lang="fr-CA" dirty="0"/>
              <a:t>Aucune disposition n’impose un avis aux municipalités locales ou aux MRC en regard des demandes d’autorisation pour l’usage des techniques non conventionnelle d’extraction d’hydrocarbures</a:t>
            </a:r>
          </a:p>
          <a:p>
            <a:pPr>
              <a:lnSpc>
                <a:spcPct val="120000"/>
              </a:lnSpc>
              <a:spcAft>
                <a:spcPts val="800"/>
              </a:spcAft>
            </a:pPr>
            <a:r>
              <a:rPr lang="fr-CA" dirty="0"/>
              <a:t>Les municipalités n’auront donc aucune occasion de s’opposer à l’usage de ces techniques sur leur territoire</a:t>
            </a:r>
          </a:p>
          <a:p>
            <a:pPr>
              <a:lnSpc>
                <a:spcPct val="120000"/>
              </a:lnSpc>
              <a:spcAft>
                <a:spcPts val="800"/>
              </a:spcAft>
            </a:pPr>
            <a:r>
              <a:rPr lang="fr-CA" dirty="0"/>
              <a:t>Ainsi, les municipalités doivent s’objecter dès l’annonce de la volonté du gouvernement de vendre les licences, et ne peuvent se fier aux engagements changeants et évolutifs des sociétés gazières et pétrolières qui affirment généralement d’abord qu’elles ne feront pas de fracturation hydraulique, puis, petit à petit, changent de discours…et de pratiques</a:t>
            </a:r>
          </a:p>
        </p:txBody>
      </p:sp>
      <p:sp>
        <p:nvSpPr>
          <p:cNvPr id="6" name="Espace réservé du numéro de diapositive 5">
            <a:extLst>
              <a:ext uri="{FF2B5EF4-FFF2-40B4-BE49-F238E27FC236}">
                <a16:creationId xmlns:a16="http://schemas.microsoft.com/office/drawing/2014/main" id="{414D9E0B-4A1D-4918-A05A-4C568F39897A}"/>
              </a:ext>
            </a:extLst>
          </p:cNvPr>
          <p:cNvSpPr>
            <a:spLocks noGrp="1"/>
          </p:cNvSpPr>
          <p:nvPr>
            <p:ph type="sldNum" sz="quarter" idx="12"/>
          </p:nvPr>
        </p:nvSpPr>
        <p:spPr/>
        <p:txBody>
          <a:bodyPr/>
          <a:lstStyle/>
          <a:p>
            <a:fld id="{DE6D9B20-C54C-47D3-86B8-B0D6A9A38537}" type="slidenum">
              <a:rPr lang="fr-CA" smtClean="0"/>
              <a:pPr/>
              <a:t>10</a:t>
            </a:fld>
            <a:endParaRPr lang="fr-CA" dirty="0"/>
          </a:p>
        </p:txBody>
      </p:sp>
    </p:spTree>
    <p:extLst>
      <p:ext uri="{BB962C8B-B14F-4D97-AF65-F5344CB8AC3E}">
        <p14:creationId xmlns:p14="http://schemas.microsoft.com/office/powerpoint/2010/main" val="839512893"/>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3DB354-BE67-4BF8-95B8-42DA56B6DB88}"/>
              </a:ext>
            </a:extLst>
          </p:cNvPr>
          <p:cNvSpPr>
            <a:spLocks noGrp="1"/>
          </p:cNvSpPr>
          <p:nvPr>
            <p:ph type="title"/>
          </p:nvPr>
        </p:nvSpPr>
        <p:spPr/>
        <p:txBody>
          <a:bodyPr>
            <a:noAutofit/>
          </a:bodyPr>
          <a:lstStyle/>
          <a:p>
            <a:r>
              <a:rPr lang="fr-CA" sz="3600" dirty="0"/>
              <a:t>Différence entre une autorisation du MERN et une autorisation du MDDELCC et leur caractère cumulatif</a:t>
            </a:r>
          </a:p>
        </p:txBody>
      </p:sp>
      <p:sp>
        <p:nvSpPr>
          <p:cNvPr id="3" name="Espace réservé du contenu 2">
            <a:extLst>
              <a:ext uri="{FF2B5EF4-FFF2-40B4-BE49-F238E27FC236}">
                <a16:creationId xmlns:a16="http://schemas.microsoft.com/office/drawing/2014/main" id="{915F8992-C2AC-4B36-925B-553F307E9473}"/>
              </a:ext>
            </a:extLst>
          </p:cNvPr>
          <p:cNvSpPr>
            <a:spLocks noGrp="1"/>
          </p:cNvSpPr>
          <p:nvPr>
            <p:ph idx="1"/>
          </p:nvPr>
        </p:nvSpPr>
        <p:spPr>
          <a:xfrm>
            <a:off x="838200" y="2269678"/>
            <a:ext cx="10515600" cy="4131121"/>
          </a:xfrm>
        </p:spPr>
        <p:txBody>
          <a:bodyPr>
            <a:normAutofit fontScale="92500" lnSpcReduction="20000"/>
          </a:bodyPr>
          <a:lstStyle/>
          <a:p>
            <a:pPr>
              <a:lnSpc>
                <a:spcPct val="110000"/>
              </a:lnSpc>
              <a:spcAft>
                <a:spcPts val="800"/>
              </a:spcAft>
            </a:pPr>
            <a:r>
              <a:rPr lang="fr-CA" dirty="0"/>
              <a:t>Comme le prévoit la loi : autorisation du MERN  + autorisation du MDDELCC pour l’usage des techniques non conventionnelles d’extraction des hydrocarbures</a:t>
            </a:r>
          </a:p>
          <a:p>
            <a:pPr>
              <a:lnSpc>
                <a:spcPct val="110000"/>
              </a:lnSpc>
              <a:spcAft>
                <a:spcPts val="800"/>
              </a:spcAft>
            </a:pPr>
            <a:r>
              <a:rPr lang="fr-CA" dirty="0"/>
              <a:t>Il ne s’agit pas de prépondérance d’un ministère par rapport à l’autre, mais de la nécessité d’obtenir successivement les deux autorisations </a:t>
            </a:r>
          </a:p>
          <a:p>
            <a:pPr>
              <a:lnSpc>
                <a:spcPct val="110000"/>
              </a:lnSpc>
              <a:spcAft>
                <a:spcPts val="800"/>
              </a:spcAft>
            </a:pPr>
            <a:r>
              <a:rPr lang="fr-CA" dirty="0"/>
              <a:t>Incertitude sur le maintien de l’autorisation nécessaire du MDDELCC, car c’est conditionnel au maintien des dispositions qui le prévoient dans le Règlement relatif à l’application de la Loi sur la qualité de l’environnement</a:t>
            </a:r>
          </a:p>
        </p:txBody>
      </p:sp>
      <p:sp>
        <p:nvSpPr>
          <p:cNvPr id="6" name="Espace réservé du numéro de diapositive 5">
            <a:extLst>
              <a:ext uri="{FF2B5EF4-FFF2-40B4-BE49-F238E27FC236}">
                <a16:creationId xmlns:a16="http://schemas.microsoft.com/office/drawing/2014/main" id="{C67E4568-C437-47B7-A117-4E7301A6C811}"/>
              </a:ext>
            </a:extLst>
          </p:cNvPr>
          <p:cNvSpPr>
            <a:spLocks noGrp="1"/>
          </p:cNvSpPr>
          <p:nvPr>
            <p:ph type="sldNum" sz="quarter" idx="12"/>
          </p:nvPr>
        </p:nvSpPr>
        <p:spPr/>
        <p:txBody>
          <a:bodyPr/>
          <a:lstStyle/>
          <a:p>
            <a:fld id="{DE6D9B20-C54C-47D3-86B8-B0D6A9A38537}" type="slidenum">
              <a:rPr lang="fr-CA" smtClean="0"/>
              <a:pPr/>
              <a:t>11</a:t>
            </a:fld>
            <a:endParaRPr lang="fr-CA" dirty="0"/>
          </a:p>
        </p:txBody>
      </p:sp>
    </p:spTree>
    <p:extLst>
      <p:ext uri="{BB962C8B-B14F-4D97-AF65-F5344CB8AC3E}">
        <p14:creationId xmlns:p14="http://schemas.microsoft.com/office/powerpoint/2010/main" val="198309246"/>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785751-0959-48A4-88F1-5BD1712CB316}"/>
              </a:ext>
            </a:extLst>
          </p:cNvPr>
          <p:cNvSpPr>
            <a:spLocks noGrp="1"/>
          </p:cNvSpPr>
          <p:nvPr>
            <p:ph type="title"/>
          </p:nvPr>
        </p:nvSpPr>
        <p:spPr/>
        <p:txBody>
          <a:bodyPr>
            <a:noAutofit/>
          </a:bodyPr>
          <a:lstStyle/>
          <a:p>
            <a:r>
              <a:rPr lang="fr-CA" sz="3600" dirty="0"/>
              <a:t>Conclusion sur le premier enjeu : Des gains mineurs et peu significatifs pour les municipalités et les MRC</a:t>
            </a:r>
          </a:p>
        </p:txBody>
      </p:sp>
      <p:sp>
        <p:nvSpPr>
          <p:cNvPr id="3" name="Espace réservé du contenu 2">
            <a:extLst>
              <a:ext uri="{FF2B5EF4-FFF2-40B4-BE49-F238E27FC236}">
                <a16:creationId xmlns:a16="http://schemas.microsoft.com/office/drawing/2014/main" id="{2AB5CA99-A17C-4D75-92BB-B26592A0FC8C}"/>
              </a:ext>
            </a:extLst>
          </p:cNvPr>
          <p:cNvSpPr>
            <a:spLocks noGrp="1"/>
          </p:cNvSpPr>
          <p:nvPr>
            <p:ph idx="1"/>
          </p:nvPr>
        </p:nvSpPr>
        <p:spPr>
          <a:xfrm>
            <a:off x="838200" y="2269679"/>
            <a:ext cx="10515600" cy="4325711"/>
          </a:xfrm>
        </p:spPr>
        <p:txBody>
          <a:bodyPr>
            <a:normAutofit lnSpcReduction="10000"/>
          </a:bodyPr>
          <a:lstStyle/>
          <a:p>
            <a:pPr>
              <a:lnSpc>
                <a:spcPct val="110000"/>
              </a:lnSpc>
            </a:pPr>
            <a:r>
              <a:rPr lang="fr-CA" dirty="0"/>
              <a:t>Les municipalités partenaires ou spectatrices des développements qui surviennent sur leur territoire?</a:t>
            </a:r>
          </a:p>
          <a:p>
            <a:pPr>
              <a:lnSpc>
                <a:spcPct val="110000"/>
              </a:lnSpc>
            </a:pPr>
            <a:r>
              <a:rPr lang="fr-CA" dirty="0"/>
              <a:t>Une application conséquente du principe de subsidiarité en conformité de la Loi sur le développement durable?</a:t>
            </a:r>
          </a:p>
          <a:p>
            <a:pPr>
              <a:lnSpc>
                <a:spcPct val="110000"/>
              </a:lnSpc>
            </a:pPr>
            <a:r>
              <a:rPr lang="fr-CA" dirty="0"/>
              <a:t>Un gouvernement de proximité, vraiment?</a:t>
            </a:r>
          </a:p>
          <a:p>
            <a:pPr>
              <a:lnSpc>
                <a:spcPct val="110000"/>
              </a:lnSpc>
            </a:pPr>
            <a:r>
              <a:rPr lang="fr-CA" dirty="0"/>
              <a:t>S’ajoutent à d’autres limitations : aucune compétence sur les puisements d’eau réalisés sur leur territoire à des fins de fracturation hydraulique (RPEP)</a:t>
            </a:r>
          </a:p>
        </p:txBody>
      </p:sp>
      <p:sp>
        <p:nvSpPr>
          <p:cNvPr id="6" name="Espace réservé du numéro de diapositive 5">
            <a:extLst>
              <a:ext uri="{FF2B5EF4-FFF2-40B4-BE49-F238E27FC236}">
                <a16:creationId xmlns:a16="http://schemas.microsoft.com/office/drawing/2014/main" id="{FB6F974D-FCBF-46D8-9D7A-F0A5E1E69C16}"/>
              </a:ext>
            </a:extLst>
          </p:cNvPr>
          <p:cNvSpPr>
            <a:spLocks noGrp="1"/>
          </p:cNvSpPr>
          <p:nvPr>
            <p:ph type="sldNum" sz="quarter" idx="12"/>
          </p:nvPr>
        </p:nvSpPr>
        <p:spPr/>
        <p:txBody>
          <a:bodyPr/>
          <a:lstStyle/>
          <a:p>
            <a:fld id="{DE6D9B20-C54C-47D3-86B8-B0D6A9A38537}" type="slidenum">
              <a:rPr lang="fr-CA" smtClean="0"/>
              <a:pPr/>
              <a:t>12</a:t>
            </a:fld>
            <a:endParaRPr lang="fr-CA" dirty="0"/>
          </a:p>
        </p:txBody>
      </p:sp>
    </p:spTree>
    <p:extLst>
      <p:ext uri="{BB962C8B-B14F-4D97-AF65-F5344CB8AC3E}">
        <p14:creationId xmlns:p14="http://schemas.microsoft.com/office/powerpoint/2010/main" val="1716742261"/>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EF1B28-E74E-4214-BE71-E8DE9D39B3EC}"/>
              </a:ext>
            </a:extLst>
          </p:cNvPr>
          <p:cNvSpPr>
            <a:spLocks noGrp="1"/>
          </p:cNvSpPr>
          <p:nvPr>
            <p:ph type="title"/>
          </p:nvPr>
        </p:nvSpPr>
        <p:spPr>
          <a:xfrm>
            <a:off x="838200" y="311596"/>
            <a:ext cx="10983686" cy="1325563"/>
          </a:xfrm>
        </p:spPr>
        <p:txBody>
          <a:bodyPr>
            <a:noAutofit/>
          </a:bodyPr>
          <a:lstStyle/>
          <a:p>
            <a:r>
              <a:rPr lang="fr-CA" sz="3200" dirty="0">
                <a:blipFill>
                  <a:blip r:embed="rId2"/>
                  <a:tile tx="0" ty="0" sx="100000" sy="100000" flip="none" algn="tl"/>
                </a:blipFill>
              </a:rPr>
              <a:t>Deuxième enjeu</a:t>
            </a:r>
            <a:br>
              <a:rPr lang="fr-CA" sz="2800" dirty="0"/>
            </a:br>
            <a:r>
              <a:rPr lang="fr-CA" sz="2800" dirty="0"/>
              <a:t>Les municipalités et les comités de suivi : une conception réductrice et caricaturale </a:t>
            </a:r>
            <a:br>
              <a:rPr lang="fr-CA" sz="2800" dirty="0"/>
            </a:br>
            <a:r>
              <a:rPr lang="fr-CA" sz="2800" dirty="0"/>
              <a:t>de l’acceptabilité sociale</a:t>
            </a:r>
          </a:p>
        </p:txBody>
      </p:sp>
      <p:sp>
        <p:nvSpPr>
          <p:cNvPr id="3" name="Espace réservé du contenu 2">
            <a:extLst>
              <a:ext uri="{FF2B5EF4-FFF2-40B4-BE49-F238E27FC236}">
                <a16:creationId xmlns:a16="http://schemas.microsoft.com/office/drawing/2014/main" id="{DB22588A-F6FE-4E75-835E-3E1F3412ABC5}"/>
              </a:ext>
            </a:extLst>
          </p:cNvPr>
          <p:cNvSpPr>
            <a:spLocks noGrp="1"/>
          </p:cNvSpPr>
          <p:nvPr>
            <p:ph idx="1"/>
          </p:nvPr>
        </p:nvSpPr>
        <p:spPr>
          <a:xfrm>
            <a:off x="838200" y="2269678"/>
            <a:ext cx="10515600" cy="4276725"/>
          </a:xfrm>
        </p:spPr>
        <p:txBody>
          <a:bodyPr>
            <a:normAutofit fontScale="85000" lnSpcReduction="20000"/>
          </a:bodyPr>
          <a:lstStyle/>
          <a:p>
            <a:pPr>
              <a:lnSpc>
                <a:spcPct val="120000"/>
              </a:lnSpc>
            </a:pPr>
            <a:r>
              <a:rPr lang="fr-CA" dirty="0"/>
              <a:t>Un représentant de la municipalité concernée par un projet de recherche ou de production d’hydrocarbures doit siéger sur un comité de suivi</a:t>
            </a:r>
          </a:p>
          <a:p>
            <a:pPr>
              <a:lnSpc>
                <a:spcPct val="120000"/>
              </a:lnSpc>
            </a:pPr>
            <a:r>
              <a:rPr lang="fr-CA" dirty="0"/>
              <a:t>Ce comité représente le moyen privilégié par le législateur pour assurer l’acceptabilité sociale</a:t>
            </a:r>
          </a:p>
          <a:p>
            <a:pPr>
              <a:lnSpc>
                <a:spcPct val="120000"/>
              </a:lnSpc>
            </a:pPr>
            <a:r>
              <a:rPr lang="fr-CA" dirty="0"/>
              <a:t>L’acceptabilité sociale : une norme ouverte à l’interprétation contradictoire des acteurs sociaux</a:t>
            </a:r>
          </a:p>
          <a:p>
            <a:pPr>
              <a:lnSpc>
                <a:spcPct val="120000"/>
              </a:lnSpc>
            </a:pPr>
            <a:r>
              <a:rPr lang="fr-CA" dirty="0"/>
              <a:t>Mais nous sommes ici dans la caricature la plus grossière de l’acceptabilité sociale, eu égard à la composition, aux rôles et fonctions des comités de suivi et à l’expérience historique que nous en avons</a:t>
            </a:r>
          </a:p>
        </p:txBody>
      </p:sp>
      <p:sp>
        <p:nvSpPr>
          <p:cNvPr id="6" name="Espace réservé du numéro de diapositive 5">
            <a:extLst>
              <a:ext uri="{FF2B5EF4-FFF2-40B4-BE49-F238E27FC236}">
                <a16:creationId xmlns:a16="http://schemas.microsoft.com/office/drawing/2014/main" id="{893FBC4A-4312-409E-ADC6-191B3A01967A}"/>
              </a:ext>
            </a:extLst>
          </p:cNvPr>
          <p:cNvSpPr>
            <a:spLocks noGrp="1"/>
          </p:cNvSpPr>
          <p:nvPr>
            <p:ph type="sldNum" sz="quarter" idx="12"/>
          </p:nvPr>
        </p:nvSpPr>
        <p:spPr/>
        <p:txBody>
          <a:bodyPr/>
          <a:lstStyle/>
          <a:p>
            <a:fld id="{DE6D9B20-C54C-47D3-86B8-B0D6A9A38537}" type="slidenum">
              <a:rPr lang="fr-CA" smtClean="0"/>
              <a:pPr/>
              <a:t>13</a:t>
            </a:fld>
            <a:endParaRPr lang="fr-CA" dirty="0"/>
          </a:p>
        </p:txBody>
      </p:sp>
    </p:spTree>
    <p:extLst>
      <p:ext uri="{BB962C8B-B14F-4D97-AF65-F5344CB8AC3E}">
        <p14:creationId xmlns:p14="http://schemas.microsoft.com/office/powerpoint/2010/main" val="2800707471"/>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B2F5CE-4BDC-4E09-B6E8-3B6012E55188}"/>
              </a:ext>
            </a:extLst>
          </p:cNvPr>
          <p:cNvSpPr>
            <a:spLocks noGrp="1"/>
          </p:cNvSpPr>
          <p:nvPr>
            <p:ph type="title"/>
          </p:nvPr>
        </p:nvSpPr>
        <p:spPr/>
        <p:txBody>
          <a:bodyPr>
            <a:normAutofit/>
          </a:bodyPr>
          <a:lstStyle/>
          <a:p>
            <a:r>
              <a:rPr lang="fr-CA" sz="4000" dirty="0"/>
              <a:t>1. Composition du comité de suivi</a:t>
            </a:r>
          </a:p>
        </p:txBody>
      </p:sp>
      <p:sp>
        <p:nvSpPr>
          <p:cNvPr id="3" name="Espace réservé du contenu 2">
            <a:extLst>
              <a:ext uri="{FF2B5EF4-FFF2-40B4-BE49-F238E27FC236}">
                <a16:creationId xmlns:a16="http://schemas.microsoft.com/office/drawing/2014/main" id="{CC0D5B7D-F5EA-44A8-A856-75B89CA28BC3}"/>
              </a:ext>
            </a:extLst>
          </p:cNvPr>
          <p:cNvSpPr>
            <a:spLocks noGrp="1"/>
          </p:cNvSpPr>
          <p:nvPr>
            <p:ph idx="1"/>
          </p:nvPr>
        </p:nvSpPr>
        <p:spPr>
          <a:xfrm>
            <a:off x="838200" y="2269679"/>
            <a:ext cx="10515600" cy="4163778"/>
          </a:xfrm>
        </p:spPr>
        <p:txBody>
          <a:bodyPr>
            <a:normAutofit fontScale="85000" lnSpcReduction="20000"/>
          </a:bodyPr>
          <a:lstStyle/>
          <a:p>
            <a:pPr>
              <a:lnSpc>
                <a:spcPct val="110000"/>
              </a:lnSpc>
            </a:pPr>
            <a:r>
              <a:rPr lang="fr-CA" dirty="0"/>
              <a:t>La composition est fixée par l’exploitant, le gouvernement approuvant seulement le processus</a:t>
            </a:r>
          </a:p>
          <a:p>
            <a:pPr>
              <a:lnSpc>
                <a:spcPct val="110000"/>
              </a:lnSpc>
            </a:pPr>
            <a:r>
              <a:rPr lang="fr-CA" dirty="0"/>
              <a:t>Un  représentant du « milieu municipal », un représentant du « milieu économique », un représentant du « milieu agricole », un représentant des citoyens, un représentant des communautés autochtones « consulté par le gouvernement » s’ajoutent à un nombre indéterminé de personnes désignées par l’exploitant</a:t>
            </a:r>
          </a:p>
          <a:p>
            <a:pPr>
              <a:lnSpc>
                <a:spcPct val="110000"/>
              </a:lnSpc>
            </a:pPr>
            <a:r>
              <a:rPr lang="fr-CA" dirty="0"/>
              <a:t>Si des « milieux » sont identifiés, comment seront choisies les personnes?</a:t>
            </a:r>
          </a:p>
          <a:p>
            <a:pPr>
              <a:lnSpc>
                <a:spcPct val="110000"/>
              </a:lnSpc>
            </a:pPr>
            <a:r>
              <a:rPr lang="fr-CA" dirty="0"/>
              <a:t>Bref, une composition qui laisse tout le pouvoir à l’exploitant et qui réduit l’acceptabilité sociale à une stratégie d’entreprise tronquée et trompeuse</a:t>
            </a:r>
          </a:p>
        </p:txBody>
      </p:sp>
      <p:sp>
        <p:nvSpPr>
          <p:cNvPr id="6" name="Espace réservé du numéro de diapositive 5">
            <a:extLst>
              <a:ext uri="{FF2B5EF4-FFF2-40B4-BE49-F238E27FC236}">
                <a16:creationId xmlns:a16="http://schemas.microsoft.com/office/drawing/2014/main" id="{7382F91A-EC30-447B-8A54-C825A9AA464E}"/>
              </a:ext>
            </a:extLst>
          </p:cNvPr>
          <p:cNvSpPr>
            <a:spLocks noGrp="1"/>
          </p:cNvSpPr>
          <p:nvPr>
            <p:ph type="sldNum" sz="quarter" idx="12"/>
          </p:nvPr>
        </p:nvSpPr>
        <p:spPr/>
        <p:txBody>
          <a:bodyPr/>
          <a:lstStyle/>
          <a:p>
            <a:fld id="{DE6D9B20-C54C-47D3-86B8-B0D6A9A38537}" type="slidenum">
              <a:rPr lang="fr-CA" smtClean="0"/>
              <a:pPr/>
              <a:t>14</a:t>
            </a:fld>
            <a:endParaRPr lang="fr-CA" dirty="0"/>
          </a:p>
        </p:txBody>
      </p:sp>
    </p:spTree>
    <p:extLst>
      <p:ext uri="{BB962C8B-B14F-4D97-AF65-F5344CB8AC3E}">
        <p14:creationId xmlns:p14="http://schemas.microsoft.com/office/powerpoint/2010/main" val="2787807249"/>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98653F-694D-46CA-853F-F9D11388007F}"/>
              </a:ext>
            </a:extLst>
          </p:cNvPr>
          <p:cNvSpPr>
            <a:spLocks noGrp="1"/>
          </p:cNvSpPr>
          <p:nvPr>
            <p:ph type="title"/>
          </p:nvPr>
        </p:nvSpPr>
        <p:spPr/>
        <p:txBody>
          <a:bodyPr>
            <a:normAutofit/>
          </a:bodyPr>
          <a:lstStyle/>
          <a:p>
            <a:r>
              <a:rPr lang="fr-CA" sz="4000" dirty="0"/>
              <a:t>2. Fonction du comité de suivi</a:t>
            </a:r>
          </a:p>
        </p:txBody>
      </p:sp>
      <p:sp>
        <p:nvSpPr>
          <p:cNvPr id="3" name="Espace réservé du contenu 2">
            <a:extLst>
              <a:ext uri="{FF2B5EF4-FFF2-40B4-BE49-F238E27FC236}">
                <a16:creationId xmlns:a16="http://schemas.microsoft.com/office/drawing/2014/main" id="{FE7C5774-B956-40ED-B71D-7E404E99FBEA}"/>
              </a:ext>
            </a:extLst>
          </p:cNvPr>
          <p:cNvSpPr>
            <a:spLocks noGrp="1"/>
          </p:cNvSpPr>
          <p:nvPr>
            <p:ph idx="1"/>
          </p:nvPr>
        </p:nvSpPr>
        <p:spPr/>
        <p:txBody>
          <a:bodyPr>
            <a:normAutofit fontScale="85000" lnSpcReduction="20000"/>
          </a:bodyPr>
          <a:lstStyle/>
          <a:p>
            <a:pPr>
              <a:lnSpc>
                <a:spcPct val="120000"/>
              </a:lnSpc>
            </a:pPr>
            <a:r>
              <a:rPr lang="fr-CA" dirty="0"/>
              <a:t>Approuver le plan de communication : comment vendre le projet…</a:t>
            </a:r>
          </a:p>
          <a:p>
            <a:pPr>
              <a:lnSpc>
                <a:spcPct val="120000"/>
              </a:lnSpc>
            </a:pPr>
            <a:r>
              <a:rPr lang="fr-CA" dirty="0"/>
              <a:t>La recherche de l’opinion de la communauté concernée, son accord ou non pour le projet n’est pas dans les fonctions du comité</a:t>
            </a:r>
          </a:p>
          <a:p>
            <a:pPr>
              <a:lnSpc>
                <a:spcPct val="120000"/>
              </a:lnSpc>
            </a:pPr>
            <a:r>
              <a:rPr lang="fr-CA" dirty="0"/>
              <a:t>L’acceptabilité sociale, au cœur des préoccupations de la communauté, sera assurée par des personnes extérieures à la communauté?</a:t>
            </a:r>
          </a:p>
          <a:p>
            <a:pPr>
              <a:lnSpc>
                <a:spcPct val="120000"/>
              </a:lnSpc>
            </a:pPr>
            <a:r>
              <a:rPr lang="fr-CA" dirty="0"/>
              <a:t>Possibilité d’un seul comité pour plusieurs projets contigus</a:t>
            </a:r>
          </a:p>
          <a:p>
            <a:pPr>
              <a:lnSpc>
                <a:spcPct val="120000"/>
              </a:lnSpc>
            </a:pPr>
            <a:r>
              <a:rPr lang="fr-CA" dirty="0"/>
              <a:t>Fonction réelle : avaliser les objectifs fixés par l’exploitant =  comité de suiveux</a:t>
            </a:r>
          </a:p>
        </p:txBody>
      </p:sp>
      <p:sp>
        <p:nvSpPr>
          <p:cNvPr id="6" name="Espace réservé du numéro de diapositive 5">
            <a:extLst>
              <a:ext uri="{FF2B5EF4-FFF2-40B4-BE49-F238E27FC236}">
                <a16:creationId xmlns:a16="http://schemas.microsoft.com/office/drawing/2014/main" id="{F6664913-F0C4-482E-828F-E19BB6220661}"/>
              </a:ext>
            </a:extLst>
          </p:cNvPr>
          <p:cNvSpPr>
            <a:spLocks noGrp="1"/>
          </p:cNvSpPr>
          <p:nvPr>
            <p:ph type="sldNum" sz="quarter" idx="12"/>
          </p:nvPr>
        </p:nvSpPr>
        <p:spPr/>
        <p:txBody>
          <a:bodyPr/>
          <a:lstStyle/>
          <a:p>
            <a:fld id="{DE6D9B20-C54C-47D3-86B8-B0D6A9A38537}" type="slidenum">
              <a:rPr lang="fr-CA" smtClean="0"/>
              <a:pPr/>
              <a:t>15</a:t>
            </a:fld>
            <a:endParaRPr lang="fr-CA" dirty="0"/>
          </a:p>
        </p:txBody>
      </p:sp>
    </p:spTree>
    <p:extLst>
      <p:ext uri="{BB962C8B-B14F-4D97-AF65-F5344CB8AC3E}">
        <p14:creationId xmlns:p14="http://schemas.microsoft.com/office/powerpoint/2010/main" val="4264875661"/>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CB8D05-8272-4978-ABF2-6E3CD9B7A563}"/>
              </a:ext>
            </a:extLst>
          </p:cNvPr>
          <p:cNvSpPr>
            <a:spLocks noGrp="1"/>
          </p:cNvSpPr>
          <p:nvPr>
            <p:ph type="title"/>
          </p:nvPr>
        </p:nvSpPr>
        <p:spPr/>
        <p:txBody>
          <a:bodyPr>
            <a:normAutofit/>
          </a:bodyPr>
          <a:lstStyle/>
          <a:p>
            <a:r>
              <a:rPr lang="fr-CA" sz="4000" dirty="0"/>
              <a:t>3. L’expérience historique des comités de suivi</a:t>
            </a:r>
          </a:p>
        </p:txBody>
      </p:sp>
      <p:sp>
        <p:nvSpPr>
          <p:cNvPr id="3" name="Espace réservé du contenu 2">
            <a:extLst>
              <a:ext uri="{FF2B5EF4-FFF2-40B4-BE49-F238E27FC236}">
                <a16:creationId xmlns:a16="http://schemas.microsoft.com/office/drawing/2014/main" id="{C7760823-E2CD-4B24-9708-E6E34E67EFCC}"/>
              </a:ext>
            </a:extLst>
          </p:cNvPr>
          <p:cNvSpPr>
            <a:spLocks noGrp="1"/>
          </p:cNvSpPr>
          <p:nvPr>
            <p:ph idx="1"/>
          </p:nvPr>
        </p:nvSpPr>
        <p:spPr/>
        <p:txBody>
          <a:bodyPr>
            <a:normAutofit fontScale="92500" lnSpcReduction="20000"/>
          </a:bodyPr>
          <a:lstStyle/>
          <a:p>
            <a:pPr>
              <a:lnSpc>
                <a:spcPct val="110000"/>
              </a:lnSpc>
            </a:pPr>
            <a:r>
              <a:rPr lang="fr-CA" dirty="0"/>
              <a:t>Le comité de Gaspé : quand les principaux appuis du projet quittent le navire, après le Conseil régional en environnement, le refus du comité de citoyens d’y participer, etc. </a:t>
            </a:r>
          </a:p>
          <a:p>
            <a:pPr>
              <a:lnSpc>
                <a:spcPct val="110000"/>
              </a:lnSpc>
            </a:pPr>
            <a:r>
              <a:rPr lang="fr-CA" dirty="0"/>
              <a:t>Le comité d’Anticosti : des conflits d’intérêts de certains membres jusqu’à la manipulation de l’exploitant qui entraîne la démission de plusieurs autres </a:t>
            </a:r>
          </a:p>
          <a:p>
            <a:pPr>
              <a:lnSpc>
                <a:spcPct val="110000"/>
              </a:lnSpc>
            </a:pPr>
            <a:r>
              <a:rPr lang="fr-CA" dirty="0" err="1"/>
              <a:t>Galt</a:t>
            </a:r>
            <a:r>
              <a:rPr lang="fr-CA" dirty="0"/>
              <a:t> et Bourque : pas de consultation des autochtones avant le début du travail</a:t>
            </a:r>
          </a:p>
          <a:p>
            <a:pPr>
              <a:lnSpc>
                <a:spcPct val="110000"/>
              </a:lnSpc>
            </a:pPr>
            <a:r>
              <a:rPr lang="fr-CA" dirty="0"/>
              <a:t>Port Daniel : la « victoire » des opposants et du CQDE? </a:t>
            </a:r>
          </a:p>
        </p:txBody>
      </p:sp>
      <p:sp>
        <p:nvSpPr>
          <p:cNvPr id="6" name="Espace réservé du numéro de diapositive 5">
            <a:extLst>
              <a:ext uri="{FF2B5EF4-FFF2-40B4-BE49-F238E27FC236}">
                <a16:creationId xmlns:a16="http://schemas.microsoft.com/office/drawing/2014/main" id="{A7FB4A03-21F3-4B91-9CFB-AB04AAD021DB}"/>
              </a:ext>
            </a:extLst>
          </p:cNvPr>
          <p:cNvSpPr>
            <a:spLocks noGrp="1"/>
          </p:cNvSpPr>
          <p:nvPr>
            <p:ph type="sldNum" sz="quarter" idx="12"/>
          </p:nvPr>
        </p:nvSpPr>
        <p:spPr/>
        <p:txBody>
          <a:bodyPr/>
          <a:lstStyle/>
          <a:p>
            <a:fld id="{DE6D9B20-C54C-47D3-86B8-B0D6A9A38537}" type="slidenum">
              <a:rPr lang="fr-CA" smtClean="0"/>
              <a:pPr/>
              <a:t>16</a:t>
            </a:fld>
            <a:endParaRPr lang="fr-CA" dirty="0"/>
          </a:p>
        </p:txBody>
      </p:sp>
    </p:spTree>
    <p:extLst>
      <p:ext uri="{BB962C8B-B14F-4D97-AF65-F5344CB8AC3E}">
        <p14:creationId xmlns:p14="http://schemas.microsoft.com/office/powerpoint/2010/main" val="1338257998"/>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0C4D8E-7542-4FA9-B215-347635DB9BF5}"/>
              </a:ext>
            </a:extLst>
          </p:cNvPr>
          <p:cNvSpPr>
            <a:spLocks noGrp="1"/>
          </p:cNvSpPr>
          <p:nvPr>
            <p:ph type="title"/>
          </p:nvPr>
        </p:nvSpPr>
        <p:spPr>
          <a:xfrm>
            <a:off x="838200" y="409567"/>
            <a:ext cx="10515600" cy="1325563"/>
          </a:xfrm>
        </p:spPr>
        <p:txBody>
          <a:bodyPr>
            <a:noAutofit/>
          </a:bodyPr>
          <a:lstStyle/>
          <a:p>
            <a:pPr>
              <a:lnSpc>
                <a:spcPct val="100000"/>
              </a:lnSpc>
            </a:pPr>
            <a:r>
              <a:rPr lang="fr-CA" sz="3600" dirty="0"/>
              <a:t>4. L’exploitation des hydrocarbures, les municipalités et l’acceptabilité sociale : le piège </a:t>
            </a:r>
          </a:p>
        </p:txBody>
      </p:sp>
      <p:sp>
        <p:nvSpPr>
          <p:cNvPr id="3" name="Espace réservé du contenu 2">
            <a:extLst>
              <a:ext uri="{FF2B5EF4-FFF2-40B4-BE49-F238E27FC236}">
                <a16:creationId xmlns:a16="http://schemas.microsoft.com/office/drawing/2014/main" id="{19CE0E1F-2801-4E96-904D-67D12ADC9683}"/>
              </a:ext>
            </a:extLst>
          </p:cNvPr>
          <p:cNvSpPr>
            <a:spLocks noGrp="1"/>
          </p:cNvSpPr>
          <p:nvPr>
            <p:ph idx="1"/>
          </p:nvPr>
        </p:nvSpPr>
        <p:spPr>
          <a:xfrm>
            <a:off x="838199" y="2269679"/>
            <a:ext cx="10804071" cy="4048126"/>
          </a:xfrm>
        </p:spPr>
        <p:txBody>
          <a:bodyPr>
            <a:normAutofit fontScale="85000" lnSpcReduction="20000"/>
          </a:bodyPr>
          <a:lstStyle/>
          <a:p>
            <a:pPr>
              <a:lnSpc>
                <a:spcPct val="120000"/>
              </a:lnSpc>
            </a:pPr>
            <a:r>
              <a:rPr lang="fr-CA" dirty="0"/>
              <a:t>A la recherche de la légitimité perdue : les municipalités comme refuge et caution aux projets d’exploitation des hydrocarbures?</a:t>
            </a:r>
          </a:p>
          <a:p>
            <a:pPr>
              <a:lnSpc>
                <a:spcPct val="120000"/>
              </a:lnSpc>
            </a:pPr>
            <a:r>
              <a:rPr lang="fr-CA" dirty="0"/>
              <a:t>Au cœur du dispositif gouvernemental : les municipalités comme seul moyen de montrer l’acceptabilité et la pertinence des projets?  </a:t>
            </a:r>
          </a:p>
          <a:p>
            <a:pPr>
              <a:lnSpc>
                <a:spcPct val="120000"/>
              </a:lnSpc>
            </a:pPr>
            <a:r>
              <a:rPr lang="fr-CA" dirty="0"/>
              <a:t>La tournée des </a:t>
            </a:r>
            <a:r>
              <a:rPr lang="fr-CA" dirty="0" err="1"/>
              <a:t>élu-es</a:t>
            </a:r>
            <a:r>
              <a:rPr lang="fr-CA" dirty="0"/>
              <a:t> de l’équipe Moreau-Asselin : le silence équivaut-il à un consentement?  </a:t>
            </a:r>
          </a:p>
          <a:p>
            <a:pPr>
              <a:lnSpc>
                <a:spcPct val="120000"/>
              </a:lnSpc>
            </a:pPr>
            <a:r>
              <a:rPr lang="fr-CA" dirty="0"/>
              <a:t>Les confidences de Philippe Couillard : la Gaspésie a dit oui, vraiment? </a:t>
            </a:r>
          </a:p>
          <a:p>
            <a:pPr>
              <a:lnSpc>
                <a:spcPct val="120000"/>
              </a:lnSpc>
            </a:pPr>
            <a:r>
              <a:rPr lang="fr-CA" dirty="0" err="1"/>
              <a:t>Galt</a:t>
            </a:r>
            <a:r>
              <a:rPr lang="fr-CA" dirty="0"/>
              <a:t> et Bourque : la lecture biaisée d’un sondage?</a:t>
            </a:r>
          </a:p>
        </p:txBody>
      </p:sp>
      <p:sp>
        <p:nvSpPr>
          <p:cNvPr id="6" name="Espace réservé du numéro de diapositive 5">
            <a:extLst>
              <a:ext uri="{FF2B5EF4-FFF2-40B4-BE49-F238E27FC236}">
                <a16:creationId xmlns:a16="http://schemas.microsoft.com/office/drawing/2014/main" id="{63C8D360-5A2E-4800-8B8B-902403B65E93}"/>
              </a:ext>
            </a:extLst>
          </p:cNvPr>
          <p:cNvSpPr>
            <a:spLocks noGrp="1"/>
          </p:cNvSpPr>
          <p:nvPr>
            <p:ph type="sldNum" sz="quarter" idx="12"/>
          </p:nvPr>
        </p:nvSpPr>
        <p:spPr/>
        <p:txBody>
          <a:bodyPr/>
          <a:lstStyle/>
          <a:p>
            <a:fld id="{DE6D9B20-C54C-47D3-86B8-B0D6A9A38537}" type="slidenum">
              <a:rPr lang="fr-CA" smtClean="0"/>
              <a:pPr/>
              <a:t>17</a:t>
            </a:fld>
            <a:endParaRPr lang="fr-CA" dirty="0"/>
          </a:p>
        </p:txBody>
      </p:sp>
    </p:spTree>
    <p:extLst>
      <p:ext uri="{BB962C8B-B14F-4D97-AF65-F5344CB8AC3E}">
        <p14:creationId xmlns:p14="http://schemas.microsoft.com/office/powerpoint/2010/main" val="3924782375"/>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D7F513-28D9-4499-836F-47353A68670A}"/>
              </a:ext>
            </a:extLst>
          </p:cNvPr>
          <p:cNvSpPr>
            <a:spLocks noGrp="1"/>
          </p:cNvSpPr>
          <p:nvPr>
            <p:ph type="title"/>
          </p:nvPr>
        </p:nvSpPr>
        <p:spPr/>
        <p:txBody>
          <a:bodyPr>
            <a:noAutofit/>
          </a:bodyPr>
          <a:lstStyle/>
          <a:p>
            <a:pPr>
              <a:lnSpc>
                <a:spcPct val="100000"/>
              </a:lnSpc>
            </a:pPr>
            <a:r>
              <a:rPr lang="fr-CA" sz="3200" dirty="0"/>
              <a:t>5. Une nouvelle possibilité de consultation au moment de l’étude du passage à la phase de production des hydrocarbures</a:t>
            </a:r>
          </a:p>
        </p:txBody>
      </p:sp>
      <p:sp>
        <p:nvSpPr>
          <p:cNvPr id="3" name="Espace réservé du contenu 2">
            <a:extLst>
              <a:ext uri="{FF2B5EF4-FFF2-40B4-BE49-F238E27FC236}">
                <a16:creationId xmlns:a16="http://schemas.microsoft.com/office/drawing/2014/main" id="{E4FA3C64-5A8F-465E-A965-53E88E37F474}"/>
              </a:ext>
            </a:extLst>
          </p:cNvPr>
          <p:cNvSpPr>
            <a:spLocks noGrp="1"/>
          </p:cNvSpPr>
          <p:nvPr>
            <p:ph idx="1"/>
          </p:nvPr>
        </p:nvSpPr>
        <p:spPr/>
        <p:txBody>
          <a:bodyPr>
            <a:normAutofit fontScale="92500" lnSpcReduction="10000"/>
          </a:bodyPr>
          <a:lstStyle/>
          <a:p>
            <a:pPr>
              <a:lnSpc>
                <a:spcPct val="110000"/>
              </a:lnSpc>
            </a:pPr>
            <a:r>
              <a:rPr lang="fr-CA" dirty="0"/>
              <a:t>Un rapport sur les consultations menées par l’exploitant doit être soumis à la Régie de l’énergie</a:t>
            </a:r>
          </a:p>
          <a:p>
            <a:pPr>
              <a:lnSpc>
                <a:spcPct val="110000"/>
              </a:lnSpc>
            </a:pPr>
            <a:r>
              <a:rPr lang="fr-CA" dirty="0"/>
              <a:t>Mais cette consultation n’est pas normée mais laissée à l’initiative de l’exploitant</a:t>
            </a:r>
          </a:p>
          <a:p>
            <a:pPr>
              <a:lnSpc>
                <a:spcPct val="110000"/>
              </a:lnSpc>
            </a:pPr>
            <a:r>
              <a:rPr lang="fr-CA" dirty="0"/>
              <a:t>Aucun rôle spécifique n’est octroyé aux municipalités locales ou aux MRC</a:t>
            </a:r>
          </a:p>
          <a:p>
            <a:pPr>
              <a:lnSpc>
                <a:spcPct val="110000"/>
              </a:lnSpc>
            </a:pPr>
            <a:r>
              <a:rPr lang="fr-CA" dirty="0"/>
              <a:t>Et l’examen de l’acceptabilité sociale d’un projet ne fait pas partie du mandat de la Régie de l’énergie…</a:t>
            </a:r>
          </a:p>
        </p:txBody>
      </p:sp>
      <p:sp>
        <p:nvSpPr>
          <p:cNvPr id="6" name="Espace réservé du numéro de diapositive 5">
            <a:extLst>
              <a:ext uri="{FF2B5EF4-FFF2-40B4-BE49-F238E27FC236}">
                <a16:creationId xmlns:a16="http://schemas.microsoft.com/office/drawing/2014/main" id="{9A39C68A-483B-4A8C-9864-0FF95D0E8F1D}"/>
              </a:ext>
            </a:extLst>
          </p:cNvPr>
          <p:cNvSpPr>
            <a:spLocks noGrp="1"/>
          </p:cNvSpPr>
          <p:nvPr>
            <p:ph type="sldNum" sz="quarter" idx="12"/>
          </p:nvPr>
        </p:nvSpPr>
        <p:spPr/>
        <p:txBody>
          <a:bodyPr/>
          <a:lstStyle/>
          <a:p>
            <a:fld id="{DE6D9B20-C54C-47D3-86B8-B0D6A9A38537}" type="slidenum">
              <a:rPr lang="fr-CA" smtClean="0"/>
              <a:pPr/>
              <a:t>18</a:t>
            </a:fld>
            <a:endParaRPr lang="fr-CA" dirty="0"/>
          </a:p>
        </p:txBody>
      </p:sp>
    </p:spTree>
    <p:extLst>
      <p:ext uri="{BB962C8B-B14F-4D97-AF65-F5344CB8AC3E}">
        <p14:creationId xmlns:p14="http://schemas.microsoft.com/office/powerpoint/2010/main" val="2504251773"/>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AD1836-919F-4C48-9817-EC2A7E88B7D9}"/>
              </a:ext>
            </a:extLst>
          </p:cNvPr>
          <p:cNvSpPr>
            <a:spLocks noGrp="1"/>
          </p:cNvSpPr>
          <p:nvPr>
            <p:ph type="title"/>
          </p:nvPr>
        </p:nvSpPr>
        <p:spPr>
          <a:xfrm>
            <a:off x="838200" y="312951"/>
            <a:ext cx="10515600" cy="1325563"/>
          </a:xfrm>
        </p:spPr>
        <p:txBody>
          <a:bodyPr>
            <a:noAutofit/>
          </a:bodyPr>
          <a:lstStyle/>
          <a:p>
            <a:pPr>
              <a:lnSpc>
                <a:spcPct val="100000"/>
              </a:lnSpc>
            </a:pPr>
            <a:r>
              <a:rPr lang="fr-CA" sz="3600" dirty="0">
                <a:blipFill>
                  <a:blip r:embed="rId2"/>
                  <a:tile tx="0" ty="0" sx="100000" sy="100000" flip="none" algn="tl"/>
                </a:blipFill>
              </a:rPr>
              <a:t>Troisième enjeu </a:t>
            </a:r>
            <a:br>
              <a:rPr lang="fr-CA" sz="3600" dirty="0"/>
            </a:br>
            <a:r>
              <a:rPr lang="fr-CA" sz="3600" dirty="0"/>
              <a:t>La Régie de l’énergie : un nouveau joueur utile ou encombrant?</a:t>
            </a:r>
          </a:p>
        </p:txBody>
      </p:sp>
      <p:sp>
        <p:nvSpPr>
          <p:cNvPr id="3" name="Espace réservé du contenu 2">
            <a:extLst>
              <a:ext uri="{FF2B5EF4-FFF2-40B4-BE49-F238E27FC236}">
                <a16:creationId xmlns:a16="http://schemas.microsoft.com/office/drawing/2014/main" id="{0049DD65-FDDE-4FCF-A8E0-679C8711AF84}"/>
              </a:ext>
            </a:extLst>
          </p:cNvPr>
          <p:cNvSpPr>
            <a:spLocks noGrp="1"/>
          </p:cNvSpPr>
          <p:nvPr>
            <p:ph idx="1"/>
          </p:nvPr>
        </p:nvSpPr>
        <p:spPr>
          <a:xfrm>
            <a:off x="838200" y="2269678"/>
            <a:ext cx="10515600" cy="4325711"/>
          </a:xfrm>
        </p:spPr>
        <p:txBody>
          <a:bodyPr>
            <a:normAutofit fontScale="77500" lnSpcReduction="20000"/>
          </a:bodyPr>
          <a:lstStyle/>
          <a:p>
            <a:pPr>
              <a:lnSpc>
                <a:spcPct val="120000"/>
              </a:lnSpc>
            </a:pPr>
            <a:r>
              <a:rPr lang="fr-CA" dirty="0"/>
              <a:t>Un projet de production d’hydrocarbures ou de construction de pipeline doit être « recommandé » par la Régie de l’énergie, mais…</a:t>
            </a:r>
          </a:p>
          <a:p>
            <a:pPr>
              <a:lnSpc>
                <a:spcPct val="120000"/>
              </a:lnSpc>
            </a:pPr>
            <a:r>
              <a:rPr lang="fr-CA" dirty="0"/>
              <a:t>La nature de l’organisme : un tribunal administratif soumis aux plus hautes exigences procédurales qui excluent donc une large partie de la population et de l’opposition potentielle à un projet (la norme de « l’intérêt juridique requis pour ester en justice »)</a:t>
            </a:r>
          </a:p>
          <a:p>
            <a:pPr>
              <a:lnSpc>
                <a:spcPct val="120000"/>
              </a:lnSpc>
            </a:pPr>
            <a:r>
              <a:rPr lang="fr-CA" dirty="0"/>
              <a:t>L’intervention des municipalités : des frais et des énergies considérables pour des résultats peu probants?</a:t>
            </a:r>
          </a:p>
          <a:p>
            <a:pPr>
              <a:lnSpc>
                <a:spcPct val="120000"/>
              </a:lnSpc>
            </a:pPr>
            <a:r>
              <a:rPr lang="fr-CA" dirty="0"/>
              <a:t>Un mandat de la Régie imposé selon les directives du gouvernement qui limitent considérablement la marge de manœuvre de l’organisme</a:t>
            </a:r>
          </a:p>
        </p:txBody>
      </p:sp>
      <p:sp>
        <p:nvSpPr>
          <p:cNvPr id="6" name="Espace réservé du numéro de diapositive 5">
            <a:extLst>
              <a:ext uri="{FF2B5EF4-FFF2-40B4-BE49-F238E27FC236}">
                <a16:creationId xmlns:a16="http://schemas.microsoft.com/office/drawing/2014/main" id="{90B5F938-A312-4F32-B10C-6014276CF934}"/>
              </a:ext>
            </a:extLst>
          </p:cNvPr>
          <p:cNvSpPr>
            <a:spLocks noGrp="1"/>
          </p:cNvSpPr>
          <p:nvPr>
            <p:ph type="sldNum" sz="quarter" idx="12"/>
          </p:nvPr>
        </p:nvSpPr>
        <p:spPr/>
        <p:txBody>
          <a:bodyPr/>
          <a:lstStyle/>
          <a:p>
            <a:fld id="{DE6D9B20-C54C-47D3-86B8-B0D6A9A38537}" type="slidenum">
              <a:rPr lang="fr-CA" smtClean="0"/>
              <a:pPr/>
              <a:t>19</a:t>
            </a:fld>
            <a:endParaRPr lang="fr-CA" dirty="0"/>
          </a:p>
        </p:txBody>
      </p:sp>
    </p:spTree>
    <p:extLst>
      <p:ext uri="{BB962C8B-B14F-4D97-AF65-F5344CB8AC3E}">
        <p14:creationId xmlns:p14="http://schemas.microsoft.com/office/powerpoint/2010/main" val="108917703"/>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AC25EC-0AC2-42E9-AFE0-8987301B9BEA}"/>
              </a:ext>
            </a:extLst>
          </p:cNvPr>
          <p:cNvSpPr>
            <a:spLocks noGrp="1"/>
          </p:cNvSpPr>
          <p:nvPr>
            <p:ph type="title"/>
          </p:nvPr>
        </p:nvSpPr>
        <p:spPr/>
        <p:txBody>
          <a:bodyPr>
            <a:normAutofit/>
          </a:bodyPr>
          <a:lstStyle/>
          <a:p>
            <a:r>
              <a:rPr lang="fr-CA" b="1" dirty="0">
                <a:latin typeface="Arial" panose="020B0604020202020204" pitchFamily="34" charset="0"/>
                <a:cs typeface="Arial" panose="020B0604020202020204" pitchFamily="34" charset="0"/>
              </a:rPr>
              <a:t>Enjeux collectifs</a:t>
            </a:r>
          </a:p>
        </p:txBody>
      </p:sp>
      <p:sp>
        <p:nvSpPr>
          <p:cNvPr id="3" name="Sous-titre 2">
            <a:extLst>
              <a:ext uri="{FF2B5EF4-FFF2-40B4-BE49-F238E27FC236}">
                <a16:creationId xmlns:a16="http://schemas.microsoft.com/office/drawing/2014/main" id="{26B95B02-F1F4-47DF-AC82-4CE7227BE5C1}"/>
              </a:ext>
            </a:extLst>
          </p:cNvPr>
          <p:cNvSpPr>
            <a:spLocks noGrp="1"/>
          </p:cNvSpPr>
          <p:nvPr>
            <p:ph type="body" idx="1"/>
          </p:nvPr>
        </p:nvSpPr>
        <p:spPr/>
        <p:txBody>
          <a:bodyPr>
            <a:normAutofit/>
          </a:bodyPr>
          <a:lstStyle/>
          <a:p>
            <a:r>
              <a:rPr lang="fr-CA" sz="4400" dirty="0">
                <a:latin typeface="Arial" panose="020B0604020202020204" pitchFamily="34" charset="0"/>
                <a:cs typeface="Arial" panose="020B0604020202020204" pitchFamily="34" charset="0"/>
              </a:rPr>
              <a:t>Les municipalités</a:t>
            </a:r>
          </a:p>
        </p:txBody>
      </p:sp>
      <p:sp>
        <p:nvSpPr>
          <p:cNvPr id="4" name="Espace réservé du numéro de diapositive 3">
            <a:extLst>
              <a:ext uri="{FF2B5EF4-FFF2-40B4-BE49-F238E27FC236}">
                <a16:creationId xmlns:a16="http://schemas.microsoft.com/office/drawing/2014/main" id="{311E3142-2073-40E9-BB51-ACB1D41A566A}"/>
              </a:ext>
            </a:extLst>
          </p:cNvPr>
          <p:cNvSpPr>
            <a:spLocks noGrp="1"/>
          </p:cNvSpPr>
          <p:nvPr>
            <p:ph type="sldNum" sz="quarter" idx="12"/>
          </p:nvPr>
        </p:nvSpPr>
        <p:spPr/>
        <p:txBody>
          <a:bodyPr/>
          <a:lstStyle/>
          <a:p>
            <a:fld id="{DE6D9B20-C54C-47D3-86B8-B0D6A9A38537}" type="slidenum">
              <a:rPr lang="fr-CA" smtClean="0"/>
              <a:t>2</a:t>
            </a:fld>
            <a:endParaRPr lang="fr-CA"/>
          </a:p>
        </p:txBody>
      </p:sp>
    </p:spTree>
    <p:extLst>
      <p:ext uri="{BB962C8B-B14F-4D97-AF65-F5344CB8AC3E}">
        <p14:creationId xmlns:p14="http://schemas.microsoft.com/office/powerpoint/2010/main" val="1551056996"/>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8419F3-2C6D-43BC-B8FD-8F20A8CB054C}"/>
              </a:ext>
            </a:extLst>
          </p:cNvPr>
          <p:cNvSpPr>
            <a:spLocks noGrp="1"/>
          </p:cNvSpPr>
          <p:nvPr>
            <p:ph type="title"/>
          </p:nvPr>
        </p:nvSpPr>
        <p:spPr>
          <a:xfrm>
            <a:off x="838200" y="393239"/>
            <a:ext cx="11016343" cy="1325563"/>
          </a:xfrm>
        </p:spPr>
        <p:txBody>
          <a:bodyPr>
            <a:noAutofit/>
          </a:bodyPr>
          <a:lstStyle/>
          <a:p>
            <a:pPr>
              <a:lnSpc>
                <a:spcPct val="100000"/>
              </a:lnSpc>
            </a:pPr>
            <a:r>
              <a:rPr lang="fr-CA" sz="3200" dirty="0">
                <a:blipFill>
                  <a:blip r:embed="rId2"/>
                  <a:tile tx="0" ty="0" sx="100000" sy="100000" flip="none" algn="tl"/>
                </a:blipFill>
              </a:rPr>
              <a:t>Quatrième enjeu </a:t>
            </a:r>
            <a:br>
              <a:rPr lang="fr-CA" sz="3200" dirty="0"/>
            </a:br>
            <a:r>
              <a:rPr lang="fr-CA" sz="3200" dirty="0"/>
              <a:t>L’exploitation gazière et pétrolière ne constitue pas une nouvelle et réelle source de revenu pour les municipalités</a:t>
            </a:r>
          </a:p>
        </p:txBody>
      </p:sp>
      <p:sp>
        <p:nvSpPr>
          <p:cNvPr id="3" name="Espace réservé du contenu 2">
            <a:extLst>
              <a:ext uri="{FF2B5EF4-FFF2-40B4-BE49-F238E27FC236}">
                <a16:creationId xmlns:a16="http://schemas.microsoft.com/office/drawing/2014/main" id="{3230A368-FBD2-48A5-A97C-46DDF6C3F0FC}"/>
              </a:ext>
            </a:extLst>
          </p:cNvPr>
          <p:cNvSpPr>
            <a:spLocks noGrp="1"/>
          </p:cNvSpPr>
          <p:nvPr>
            <p:ph idx="1"/>
          </p:nvPr>
        </p:nvSpPr>
        <p:spPr>
          <a:xfrm>
            <a:off x="838200" y="2269678"/>
            <a:ext cx="10657114" cy="4195083"/>
          </a:xfrm>
        </p:spPr>
        <p:txBody>
          <a:bodyPr>
            <a:normAutofit fontScale="70000" lnSpcReduction="20000"/>
          </a:bodyPr>
          <a:lstStyle/>
          <a:p>
            <a:pPr>
              <a:lnSpc>
                <a:spcPct val="120000"/>
              </a:lnSpc>
            </a:pPr>
            <a:r>
              <a:rPr lang="fr-CA" dirty="0"/>
              <a:t>La maximisation des retombées économiques : dans quel territoire sera réalisée cette maximisation, et qui en bénéficiera? Subir des conséquences sans aucun avantage?</a:t>
            </a:r>
          </a:p>
          <a:p>
            <a:pPr>
              <a:lnSpc>
                <a:spcPct val="120000"/>
              </a:lnSpc>
            </a:pPr>
            <a:r>
              <a:rPr lang="fr-CA" dirty="0"/>
              <a:t>Les redevances  non payables dans la phase dite d’essais; durée  interminable de cette période (9 mois)</a:t>
            </a:r>
          </a:p>
          <a:p>
            <a:pPr>
              <a:lnSpc>
                <a:spcPct val="120000"/>
              </a:lnSpc>
            </a:pPr>
            <a:r>
              <a:rPr lang="fr-CA" dirty="0"/>
              <a:t>Les redevances pétrolières ou gazières sont fixées dans les projets de règlements et non dans la Loi, ce qui ne laisse aucune garantie, alors que c’était le cas dans l’ancienne  Loi sur les mines</a:t>
            </a:r>
          </a:p>
          <a:p>
            <a:pPr>
              <a:lnSpc>
                <a:spcPct val="120000"/>
              </a:lnSpc>
            </a:pPr>
            <a:r>
              <a:rPr lang="fr-CA" dirty="0"/>
              <a:t>Des redevances globales versées à l’État varieront de 5 à 12.5 % de la valeur au puits, en fonction des volumes recueillis, alors que ce pourcentage allait jusqu’à 17 % dans l’ancienne Loi sur les mines</a:t>
            </a:r>
          </a:p>
        </p:txBody>
      </p:sp>
      <p:sp>
        <p:nvSpPr>
          <p:cNvPr id="6" name="Espace réservé du numéro de diapositive 5">
            <a:extLst>
              <a:ext uri="{FF2B5EF4-FFF2-40B4-BE49-F238E27FC236}">
                <a16:creationId xmlns:a16="http://schemas.microsoft.com/office/drawing/2014/main" id="{066DADD0-5DE3-405E-BC91-A46CF42BB60A}"/>
              </a:ext>
            </a:extLst>
          </p:cNvPr>
          <p:cNvSpPr>
            <a:spLocks noGrp="1"/>
          </p:cNvSpPr>
          <p:nvPr>
            <p:ph type="sldNum" sz="quarter" idx="12"/>
          </p:nvPr>
        </p:nvSpPr>
        <p:spPr/>
        <p:txBody>
          <a:bodyPr/>
          <a:lstStyle/>
          <a:p>
            <a:fld id="{DE6D9B20-C54C-47D3-86B8-B0D6A9A38537}" type="slidenum">
              <a:rPr lang="fr-CA" smtClean="0"/>
              <a:pPr/>
              <a:t>20</a:t>
            </a:fld>
            <a:endParaRPr lang="fr-CA" dirty="0"/>
          </a:p>
        </p:txBody>
      </p:sp>
    </p:spTree>
    <p:extLst>
      <p:ext uri="{BB962C8B-B14F-4D97-AF65-F5344CB8AC3E}">
        <p14:creationId xmlns:p14="http://schemas.microsoft.com/office/powerpoint/2010/main" val="1189873080"/>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772384-1D1E-4071-8DC8-E577F4FFD12A}"/>
              </a:ext>
            </a:extLst>
          </p:cNvPr>
          <p:cNvSpPr>
            <a:spLocks noGrp="1"/>
          </p:cNvSpPr>
          <p:nvPr>
            <p:ph type="title"/>
          </p:nvPr>
        </p:nvSpPr>
        <p:spPr/>
        <p:txBody>
          <a:bodyPr>
            <a:normAutofit fontScale="90000"/>
          </a:bodyPr>
          <a:lstStyle/>
          <a:p>
            <a:pPr>
              <a:lnSpc>
                <a:spcPct val="100000"/>
              </a:lnSpc>
            </a:pPr>
            <a:r>
              <a:rPr lang="fr-CA" dirty="0"/>
              <a:t>Les redevances : un mythe savamment entretenu</a:t>
            </a:r>
          </a:p>
        </p:txBody>
      </p:sp>
      <p:sp>
        <p:nvSpPr>
          <p:cNvPr id="3" name="Espace réservé du contenu 2">
            <a:extLst>
              <a:ext uri="{FF2B5EF4-FFF2-40B4-BE49-F238E27FC236}">
                <a16:creationId xmlns:a16="http://schemas.microsoft.com/office/drawing/2014/main" id="{E6B676EE-3B3D-456D-86BC-214B2B4FC769}"/>
              </a:ext>
            </a:extLst>
          </p:cNvPr>
          <p:cNvSpPr>
            <a:spLocks noGrp="1"/>
          </p:cNvSpPr>
          <p:nvPr>
            <p:ph idx="1"/>
          </p:nvPr>
        </p:nvSpPr>
        <p:spPr/>
        <p:txBody>
          <a:bodyPr>
            <a:normAutofit fontScale="85000" lnSpcReduction="10000"/>
          </a:bodyPr>
          <a:lstStyle/>
          <a:p>
            <a:r>
              <a:rPr lang="fr-CA" dirty="0"/>
              <a:t>Notion de valeur au puits : prix à la pompe, moins les coûts de transport, de raffinage et de mesurage</a:t>
            </a:r>
          </a:p>
          <a:p>
            <a:r>
              <a:rPr lang="fr-CA" dirty="0"/>
              <a:t>Pourquoi le % augmente-t-il avec la production : la logique d’une énergie non renouvelable ou celle du profit?</a:t>
            </a:r>
          </a:p>
          <a:p>
            <a:r>
              <a:rPr lang="fr-CA" dirty="0"/>
              <a:t>Une comparaison avec l’étranger significative : 40 % en Norvège</a:t>
            </a:r>
          </a:p>
          <a:p>
            <a:r>
              <a:rPr lang="fr-CA" dirty="0"/>
              <a:t>Les gisements marginaux du Québec et la part des municipalités : la portion congrue d’un total insignifiant?</a:t>
            </a:r>
          </a:p>
          <a:p>
            <a:r>
              <a:rPr lang="fr-CA" dirty="0"/>
              <a:t>Des inconvénients qui l’emportent clairement sur les avantages; poursuite d’une logique </a:t>
            </a:r>
            <a:r>
              <a:rPr lang="fr-CA" dirty="0" err="1"/>
              <a:t>extractiviste</a:t>
            </a:r>
            <a:r>
              <a:rPr lang="fr-CA" dirty="0"/>
              <a:t> qui n’a rien rapporté au Québec depuis 100 ans</a:t>
            </a:r>
          </a:p>
        </p:txBody>
      </p:sp>
      <p:sp>
        <p:nvSpPr>
          <p:cNvPr id="6" name="Espace réservé du numéro de diapositive 5">
            <a:extLst>
              <a:ext uri="{FF2B5EF4-FFF2-40B4-BE49-F238E27FC236}">
                <a16:creationId xmlns:a16="http://schemas.microsoft.com/office/drawing/2014/main" id="{1390672B-7F43-4CF9-B9CF-0018C334AAA7}"/>
              </a:ext>
            </a:extLst>
          </p:cNvPr>
          <p:cNvSpPr>
            <a:spLocks noGrp="1"/>
          </p:cNvSpPr>
          <p:nvPr>
            <p:ph type="sldNum" sz="quarter" idx="12"/>
          </p:nvPr>
        </p:nvSpPr>
        <p:spPr/>
        <p:txBody>
          <a:bodyPr/>
          <a:lstStyle/>
          <a:p>
            <a:fld id="{DE6D9B20-C54C-47D3-86B8-B0D6A9A38537}" type="slidenum">
              <a:rPr lang="fr-CA" smtClean="0"/>
              <a:pPr/>
              <a:t>21</a:t>
            </a:fld>
            <a:endParaRPr lang="fr-CA" dirty="0"/>
          </a:p>
        </p:txBody>
      </p:sp>
    </p:spTree>
    <p:extLst>
      <p:ext uri="{BB962C8B-B14F-4D97-AF65-F5344CB8AC3E}">
        <p14:creationId xmlns:p14="http://schemas.microsoft.com/office/powerpoint/2010/main" val="3201880932"/>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142B3A-2A69-4604-936E-E78A523F9A75}"/>
              </a:ext>
            </a:extLst>
          </p:cNvPr>
          <p:cNvSpPr>
            <a:spLocks noGrp="1"/>
          </p:cNvSpPr>
          <p:nvPr>
            <p:ph type="title"/>
          </p:nvPr>
        </p:nvSpPr>
        <p:spPr/>
        <p:txBody>
          <a:bodyPr>
            <a:noAutofit/>
          </a:bodyPr>
          <a:lstStyle/>
          <a:p>
            <a:r>
              <a:rPr lang="fr-CA" sz="3200" dirty="0">
                <a:blipFill>
                  <a:blip r:embed="rId2"/>
                  <a:tile tx="0" ty="0" sx="100000" sy="100000" flip="none" algn="tl"/>
                </a:blipFill>
              </a:rPr>
              <a:t>Cinquième enjeu</a:t>
            </a:r>
            <a:br>
              <a:rPr lang="fr-CA" sz="3200" dirty="0"/>
            </a:br>
            <a:r>
              <a:rPr lang="fr-CA" sz="3200" dirty="0"/>
              <a:t>L’exclusion de territoires où l’exploitation des hydrocarbures serait incompatible </a:t>
            </a:r>
          </a:p>
        </p:txBody>
      </p:sp>
      <p:sp>
        <p:nvSpPr>
          <p:cNvPr id="3" name="Espace réservé du contenu 2">
            <a:extLst>
              <a:ext uri="{FF2B5EF4-FFF2-40B4-BE49-F238E27FC236}">
                <a16:creationId xmlns:a16="http://schemas.microsoft.com/office/drawing/2014/main" id="{A6F3FBDD-8115-4CFC-A371-92445EA98AF0}"/>
              </a:ext>
            </a:extLst>
          </p:cNvPr>
          <p:cNvSpPr>
            <a:spLocks noGrp="1"/>
          </p:cNvSpPr>
          <p:nvPr>
            <p:ph idx="1"/>
          </p:nvPr>
        </p:nvSpPr>
        <p:spPr/>
        <p:txBody>
          <a:bodyPr>
            <a:normAutofit fontScale="70000" lnSpcReduction="20000"/>
          </a:bodyPr>
          <a:lstStyle/>
          <a:p>
            <a:pPr>
              <a:lnSpc>
                <a:spcPct val="120000"/>
              </a:lnSpc>
            </a:pPr>
            <a:r>
              <a:rPr lang="fr-CA" dirty="0"/>
              <a:t>Pour  rassurer les élu-e-s municipaux inquiets des impacts négatifs de l’usage inévitable des techniques non conventionnelles d’extraction des hydrocarbures</a:t>
            </a:r>
          </a:p>
          <a:p>
            <a:pPr>
              <a:lnSpc>
                <a:spcPct val="120000"/>
              </a:lnSpc>
            </a:pPr>
            <a:r>
              <a:rPr lang="fr-CA" dirty="0"/>
              <a:t>Un territoire incompatible est : celui dans lequel la viabilité des activités serait compromise par les impacts engendrés par l’exploration, la production et le stockage d’hydrocarbures</a:t>
            </a:r>
          </a:p>
          <a:p>
            <a:pPr>
              <a:lnSpc>
                <a:spcPct val="120000"/>
              </a:lnSpc>
            </a:pPr>
            <a:r>
              <a:rPr lang="fr-CA" dirty="0"/>
              <a:t>Est ici en cause la notion de « conflits d’usage », car la loi donne au ministre le pouvoir de prendre des mesures pour les éviter. Il s’agit d’un pouvoir discrétionnaire limité devant être exercé en fonction des limites ou balises que fixe la loi</a:t>
            </a:r>
          </a:p>
          <a:p>
            <a:pPr>
              <a:lnSpc>
                <a:spcPct val="120000"/>
              </a:lnSpc>
            </a:pPr>
            <a:r>
              <a:rPr lang="fr-CA" dirty="0"/>
              <a:t>Six (6) obstacles juridiques font de cette approche un miroir aux alouettes, une cynique manipulation</a:t>
            </a:r>
          </a:p>
          <a:p>
            <a:endParaRPr lang="fr-CA" dirty="0"/>
          </a:p>
        </p:txBody>
      </p:sp>
      <p:sp>
        <p:nvSpPr>
          <p:cNvPr id="6" name="Espace réservé du numéro de diapositive 5">
            <a:extLst>
              <a:ext uri="{FF2B5EF4-FFF2-40B4-BE49-F238E27FC236}">
                <a16:creationId xmlns:a16="http://schemas.microsoft.com/office/drawing/2014/main" id="{0C6BE2EA-3B3B-4428-B081-13D7E7F9314C}"/>
              </a:ext>
            </a:extLst>
          </p:cNvPr>
          <p:cNvSpPr>
            <a:spLocks noGrp="1"/>
          </p:cNvSpPr>
          <p:nvPr>
            <p:ph type="sldNum" sz="quarter" idx="12"/>
          </p:nvPr>
        </p:nvSpPr>
        <p:spPr/>
        <p:txBody>
          <a:bodyPr/>
          <a:lstStyle/>
          <a:p>
            <a:fld id="{DE6D9B20-C54C-47D3-86B8-B0D6A9A38537}" type="slidenum">
              <a:rPr lang="fr-CA" smtClean="0"/>
              <a:pPr/>
              <a:t>22</a:t>
            </a:fld>
            <a:endParaRPr lang="fr-CA" dirty="0"/>
          </a:p>
        </p:txBody>
      </p:sp>
    </p:spTree>
    <p:extLst>
      <p:ext uri="{BB962C8B-B14F-4D97-AF65-F5344CB8AC3E}">
        <p14:creationId xmlns:p14="http://schemas.microsoft.com/office/powerpoint/2010/main" val="3203650739"/>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333A7A-65C9-4E1A-9DB0-4ABD76CC0A3C}"/>
              </a:ext>
            </a:extLst>
          </p:cNvPr>
          <p:cNvSpPr>
            <a:spLocks noGrp="1"/>
          </p:cNvSpPr>
          <p:nvPr>
            <p:ph type="title"/>
          </p:nvPr>
        </p:nvSpPr>
        <p:spPr/>
        <p:txBody>
          <a:bodyPr/>
          <a:lstStyle/>
          <a:p>
            <a:r>
              <a:rPr lang="fr-CA" dirty="0">
                <a:ln w="0"/>
                <a:solidFill>
                  <a:schemeClr val="bg1"/>
                </a:solidFill>
                <a:effectLst>
                  <a:outerShdw blurRad="38100" dist="19050" dir="2700000" algn="tl" rotWithShape="0">
                    <a:schemeClr val="dk1">
                      <a:alpha val="40000"/>
                    </a:schemeClr>
                  </a:outerShdw>
                </a:effectLst>
              </a:rPr>
              <a:t>1</a:t>
            </a:r>
            <a:r>
              <a:rPr lang="fr-CA" baseline="30000" dirty="0">
                <a:ln w="0"/>
                <a:solidFill>
                  <a:schemeClr val="bg1"/>
                </a:solidFill>
                <a:effectLst>
                  <a:outerShdw blurRad="38100" dist="19050" dir="2700000" algn="tl" rotWithShape="0">
                    <a:schemeClr val="dk1">
                      <a:alpha val="40000"/>
                    </a:schemeClr>
                  </a:outerShdw>
                </a:effectLst>
              </a:rPr>
              <a:t>er </a:t>
            </a:r>
            <a:r>
              <a:rPr lang="fr-CA" dirty="0">
                <a:ln w="0"/>
                <a:solidFill>
                  <a:schemeClr val="bg1"/>
                </a:solidFill>
                <a:effectLst>
                  <a:outerShdw blurRad="38100" dist="19050" dir="2700000" algn="tl" rotWithShape="0">
                    <a:schemeClr val="dk1">
                      <a:alpha val="40000"/>
                    </a:schemeClr>
                  </a:outerShdw>
                </a:effectLst>
              </a:rPr>
              <a:t>obstacle</a:t>
            </a:r>
            <a:r>
              <a:rPr lang="fr-CA" dirty="0"/>
              <a:t> </a:t>
            </a:r>
            <a:r>
              <a:rPr lang="fr-CA" dirty="0">
                <a:solidFill>
                  <a:schemeClr val="bg1"/>
                </a:solidFill>
              </a:rPr>
              <a:t>:</a:t>
            </a:r>
            <a:r>
              <a:rPr lang="fr-CA" dirty="0"/>
              <a:t> Le respect des droits acquis</a:t>
            </a:r>
          </a:p>
        </p:txBody>
      </p:sp>
      <p:sp>
        <p:nvSpPr>
          <p:cNvPr id="3" name="Espace réservé du contenu 2">
            <a:extLst>
              <a:ext uri="{FF2B5EF4-FFF2-40B4-BE49-F238E27FC236}">
                <a16:creationId xmlns:a16="http://schemas.microsoft.com/office/drawing/2014/main" id="{8A4DC90B-C2F8-412B-89C4-00B651F0F291}"/>
              </a:ext>
            </a:extLst>
          </p:cNvPr>
          <p:cNvSpPr>
            <a:spLocks noGrp="1"/>
          </p:cNvSpPr>
          <p:nvPr>
            <p:ph idx="1"/>
          </p:nvPr>
        </p:nvSpPr>
        <p:spPr>
          <a:xfrm>
            <a:off x="838199" y="2269678"/>
            <a:ext cx="11032671" cy="4325712"/>
          </a:xfrm>
        </p:spPr>
        <p:txBody>
          <a:bodyPr>
            <a:noAutofit/>
          </a:bodyPr>
          <a:lstStyle/>
          <a:p>
            <a:pPr lvl="0">
              <a:lnSpc>
                <a:spcPct val="120000"/>
              </a:lnSpc>
            </a:pPr>
            <a:r>
              <a:rPr lang="fr-CA" sz="2300" dirty="0"/>
              <a:t>Prévu par le dernier paragraphe de l’article 141 de la Loi </a:t>
            </a:r>
          </a:p>
          <a:p>
            <a:pPr lvl="0">
              <a:lnSpc>
                <a:spcPct val="120000"/>
              </a:lnSpc>
            </a:pPr>
            <a:r>
              <a:rPr lang="fr-CA" sz="2300" dirty="0"/>
              <a:t>Les permis actuellement octroyés couvrent presque entièrement la vallée du Saint-Laurent, la Gaspésie, le Bas-Saint-Laurent, Anticosti et les Îles-de-la-Madeleine</a:t>
            </a:r>
          </a:p>
          <a:p>
            <a:pPr lvl="0">
              <a:lnSpc>
                <a:spcPct val="120000"/>
              </a:lnSpc>
            </a:pPr>
            <a:r>
              <a:rPr lang="fr-CA" sz="2300" dirty="0"/>
              <a:t>Autrement dit, on pourrait protéger ce qui n’a pas besoin d’être protégé, puisque les gisements présumés se situent ailleurs, mais on ne pourrait exclure tous les territoires susceptibles d’intéresser les exploitants. Formidable logique!</a:t>
            </a:r>
          </a:p>
          <a:p>
            <a:pPr lvl="0">
              <a:lnSpc>
                <a:spcPct val="120000"/>
              </a:lnSpc>
            </a:pPr>
            <a:r>
              <a:rPr lang="fr-CA" sz="2300" dirty="0"/>
              <a:t>Vente possible avant la mise en vigueur de la Loi des territoires vierges de droit? </a:t>
            </a:r>
          </a:p>
        </p:txBody>
      </p:sp>
      <p:sp>
        <p:nvSpPr>
          <p:cNvPr id="6" name="Espace réservé du numéro de diapositive 5">
            <a:extLst>
              <a:ext uri="{FF2B5EF4-FFF2-40B4-BE49-F238E27FC236}">
                <a16:creationId xmlns:a16="http://schemas.microsoft.com/office/drawing/2014/main" id="{1DDED78A-9492-4B46-B4CD-C790FAEACBFC}"/>
              </a:ext>
            </a:extLst>
          </p:cNvPr>
          <p:cNvSpPr>
            <a:spLocks noGrp="1"/>
          </p:cNvSpPr>
          <p:nvPr>
            <p:ph type="sldNum" sz="quarter" idx="12"/>
          </p:nvPr>
        </p:nvSpPr>
        <p:spPr/>
        <p:txBody>
          <a:bodyPr/>
          <a:lstStyle/>
          <a:p>
            <a:fld id="{DE6D9B20-C54C-47D3-86B8-B0D6A9A38537}" type="slidenum">
              <a:rPr lang="fr-CA" smtClean="0"/>
              <a:pPr/>
              <a:t>23</a:t>
            </a:fld>
            <a:endParaRPr lang="fr-CA" dirty="0"/>
          </a:p>
        </p:txBody>
      </p:sp>
    </p:spTree>
    <p:extLst>
      <p:ext uri="{BB962C8B-B14F-4D97-AF65-F5344CB8AC3E}">
        <p14:creationId xmlns:p14="http://schemas.microsoft.com/office/powerpoint/2010/main" val="4071939554"/>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99EE26-7E2A-4660-8786-11096ABE2D14}"/>
              </a:ext>
            </a:extLst>
          </p:cNvPr>
          <p:cNvSpPr>
            <a:spLocks noGrp="1"/>
          </p:cNvSpPr>
          <p:nvPr>
            <p:ph type="title"/>
          </p:nvPr>
        </p:nvSpPr>
        <p:spPr>
          <a:xfrm>
            <a:off x="838200" y="301799"/>
            <a:ext cx="10515600" cy="1325563"/>
          </a:xfrm>
        </p:spPr>
        <p:txBody>
          <a:bodyPr>
            <a:noAutofit/>
          </a:bodyPr>
          <a:lstStyle/>
          <a:p>
            <a:r>
              <a:rPr lang="fr-CA" sz="3600" dirty="0">
                <a:solidFill>
                  <a:schemeClr val="bg1"/>
                </a:solidFill>
              </a:rPr>
              <a:t>2</a:t>
            </a:r>
            <a:r>
              <a:rPr lang="fr-CA" sz="3600" baseline="30000" dirty="0">
                <a:solidFill>
                  <a:schemeClr val="bg1"/>
                </a:solidFill>
              </a:rPr>
              <a:t>e</a:t>
            </a:r>
            <a:r>
              <a:rPr lang="fr-CA" sz="3600" dirty="0">
                <a:solidFill>
                  <a:schemeClr val="bg1"/>
                </a:solidFill>
              </a:rPr>
              <a:t> obstacle</a:t>
            </a:r>
            <a:r>
              <a:rPr lang="fr-CA" sz="3600" dirty="0"/>
              <a:t> </a:t>
            </a:r>
            <a:r>
              <a:rPr lang="fr-CA" sz="3600" dirty="0">
                <a:solidFill>
                  <a:schemeClr val="bg1"/>
                </a:solidFill>
              </a:rPr>
              <a:t>:</a:t>
            </a:r>
            <a:r>
              <a:rPr lang="fr-CA" sz="3600" dirty="0"/>
              <a:t> C’est le gouvernement qui approuve les modifications aux schémas d’aménagement des MRC</a:t>
            </a:r>
          </a:p>
        </p:txBody>
      </p:sp>
      <p:sp>
        <p:nvSpPr>
          <p:cNvPr id="3" name="Espace réservé du contenu 2">
            <a:extLst>
              <a:ext uri="{FF2B5EF4-FFF2-40B4-BE49-F238E27FC236}">
                <a16:creationId xmlns:a16="http://schemas.microsoft.com/office/drawing/2014/main" id="{6573BAD2-464A-4614-BD6E-7E99D9D4B7F6}"/>
              </a:ext>
            </a:extLst>
          </p:cNvPr>
          <p:cNvSpPr>
            <a:spLocks noGrp="1"/>
          </p:cNvSpPr>
          <p:nvPr>
            <p:ph idx="1"/>
          </p:nvPr>
        </p:nvSpPr>
        <p:spPr>
          <a:xfrm>
            <a:off x="838200" y="2269679"/>
            <a:ext cx="10755086" cy="4048126"/>
          </a:xfrm>
        </p:spPr>
        <p:txBody>
          <a:bodyPr>
            <a:normAutofit fontScale="77500" lnSpcReduction="20000"/>
          </a:bodyPr>
          <a:lstStyle/>
          <a:p>
            <a:pPr>
              <a:lnSpc>
                <a:spcPct val="120000"/>
              </a:lnSpc>
            </a:pPr>
            <a:r>
              <a:rPr lang="fr-CA" dirty="0"/>
              <a:t>Pour exclure des territoires, il faudra modifier le schéma d’aménagement de la MRC. Or, c’est le gouvernement qui a financé grassement les sociétés gazières et pétrolières, qui a émis les licences de recherche d’hydrocarbures, et qui favorise ce type d’exploitation…</a:t>
            </a:r>
          </a:p>
          <a:p>
            <a:pPr>
              <a:lnSpc>
                <a:spcPct val="120000"/>
              </a:lnSpc>
            </a:pPr>
            <a:r>
              <a:rPr lang="fr-CA" dirty="0"/>
              <a:t>Le gouvernement se garde donc un verrou pour dire NON aux demandes des MRC, s’il le juge approprié </a:t>
            </a:r>
          </a:p>
          <a:p>
            <a:pPr>
              <a:lnSpc>
                <a:spcPct val="120000"/>
              </a:lnSpc>
            </a:pPr>
            <a:r>
              <a:rPr lang="fr-CA" dirty="0"/>
              <a:t>Dans l’état actuel de la législation, il faudrait que le gouvernement viole l’article 246 de la Loi sur l’aménagement et l’urbanisme  (confirmé par l’article 215 de la Loi sur les hydrocarbures) ou qu’une modification législative soit apportée à ces lois</a:t>
            </a:r>
          </a:p>
        </p:txBody>
      </p:sp>
      <p:sp>
        <p:nvSpPr>
          <p:cNvPr id="6" name="Espace réservé du numéro de diapositive 5">
            <a:extLst>
              <a:ext uri="{FF2B5EF4-FFF2-40B4-BE49-F238E27FC236}">
                <a16:creationId xmlns:a16="http://schemas.microsoft.com/office/drawing/2014/main" id="{38F1C106-A397-45CC-886D-FED3981B1FE3}"/>
              </a:ext>
            </a:extLst>
          </p:cNvPr>
          <p:cNvSpPr>
            <a:spLocks noGrp="1"/>
          </p:cNvSpPr>
          <p:nvPr>
            <p:ph type="sldNum" sz="quarter" idx="12"/>
          </p:nvPr>
        </p:nvSpPr>
        <p:spPr/>
        <p:txBody>
          <a:bodyPr/>
          <a:lstStyle/>
          <a:p>
            <a:fld id="{DE6D9B20-C54C-47D3-86B8-B0D6A9A38537}" type="slidenum">
              <a:rPr lang="fr-CA" smtClean="0"/>
              <a:pPr/>
              <a:t>24</a:t>
            </a:fld>
            <a:endParaRPr lang="fr-CA" dirty="0"/>
          </a:p>
        </p:txBody>
      </p:sp>
    </p:spTree>
    <p:extLst>
      <p:ext uri="{BB962C8B-B14F-4D97-AF65-F5344CB8AC3E}">
        <p14:creationId xmlns:p14="http://schemas.microsoft.com/office/powerpoint/2010/main" val="1634650212"/>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B7FB8F-7B00-4944-A872-485003C22280}"/>
              </a:ext>
            </a:extLst>
          </p:cNvPr>
          <p:cNvSpPr>
            <a:spLocks noGrp="1"/>
          </p:cNvSpPr>
          <p:nvPr>
            <p:ph type="title"/>
          </p:nvPr>
        </p:nvSpPr>
        <p:spPr>
          <a:xfrm>
            <a:off x="838199" y="262610"/>
            <a:ext cx="10787743" cy="1325563"/>
          </a:xfrm>
        </p:spPr>
        <p:txBody>
          <a:bodyPr>
            <a:noAutofit/>
          </a:bodyPr>
          <a:lstStyle/>
          <a:p>
            <a:r>
              <a:rPr lang="fr-CA" sz="3800" dirty="0">
                <a:solidFill>
                  <a:schemeClr val="bg1"/>
                </a:solidFill>
              </a:rPr>
              <a:t>3</a:t>
            </a:r>
            <a:r>
              <a:rPr lang="fr-CA" sz="3800" baseline="30000" dirty="0">
                <a:solidFill>
                  <a:schemeClr val="bg1"/>
                </a:solidFill>
              </a:rPr>
              <a:t>e</a:t>
            </a:r>
            <a:r>
              <a:rPr lang="fr-CA" sz="3800" dirty="0">
                <a:solidFill>
                  <a:schemeClr val="bg1"/>
                </a:solidFill>
              </a:rPr>
              <a:t> obstacle : </a:t>
            </a:r>
            <a:r>
              <a:rPr lang="fr-CA" sz="3800" dirty="0"/>
              <a:t>La loi n’est pas encore en vigueur, et on ne sait quand elle le sera</a:t>
            </a:r>
          </a:p>
        </p:txBody>
      </p:sp>
      <p:sp>
        <p:nvSpPr>
          <p:cNvPr id="3" name="Espace réservé du contenu 2">
            <a:extLst>
              <a:ext uri="{FF2B5EF4-FFF2-40B4-BE49-F238E27FC236}">
                <a16:creationId xmlns:a16="http://schemas.microsoft.com/office/drawing/2014/main" id="{D1075955-8CDA-4007-9DEC-0BE890EE4DCF}"/>
              </a:ext>
            </a:extLst>
          </p:cNvPr>
          <p:cNvSpPr>
            <a:spLocks noGrp="1"/>
          </p:cNvSpPr>
          <p:nvPr>
            <p:ph idx="1"/>
          </p:nvPr>
        </p:nvSpPr>
        <p:spPr/>
        <p:txBody>
          <a:bodyPr>
            <a:normAutofit/>
          </a:bodyPr>
          <a:lstStyle/>
          <a:p>
            <a:r>
              <a:rPr lang="fr-CA" dirty="0"/>
              <a:t>La Loi, votée sous le bâillon sous prétexte d’urgence,  en décembre 2016, n’a jamais été mise en vigueur, plus de 14 mois après son adoption</a:t>
            </a:r>
          </a:p>
          <a:p>
            <a:r>
              <a:rPr lang="fr-CA" dirty="0"/>
              <a:t>La disposition similaire incluse dans la Loi sur les mines, en décembre 2013, n’a été mise en vigueur qu’en décembre 2016, soit 3 ans plus tard</a:t>
            </a:r>
          </a:p>
          <a:p>
            <a:r>
              <a:rPr lang="fr-CA" dirty="0"/>
              <a:t>Jusqu’à la mise en vigueur de la Loi, il ne peut donc y avoir de territoires jugés incompatibles </a:t>
            </a:r>
          </a:p>
        </p:txBody>
      </p:sp>
      <p:sp>
        <p:nvSpPr>
          <p:cNvPr id="6" name="Espace réservé du numéro de diapositive 5">
            <a:extLst>
              <a:ext uri="{FF2B5EF4-FFF2-40B4-BE49-F238E27FC236}">
                <a16:creationId xmlns:a16="http://schemas.microsoft.com/office/drawing/2014/main" id="{FA257C0E-C8E7-4FBE-9818-0754B7A63E6F}"/>
              </a:ext>
            </a:extLst>
          </p:cNvPr>
          <p:cNvSpPr>
            <a:spLocks noGrp="1"/>
          </p:cNvSpPr>
          <p:nvPr>
            <p:ph type="sldNum" sz="quarter" idx="12"/>
          </p:nvPr>
        </p:nvSpPr>
        <p:spPr/>
        <p:txBody>
          <a:bodyPr/>
          <a:lstStyle/>
          <a:p>
            <a:fld id="{DE6D9B20-C54C-47D3-86B8-B0D6A9A38537}" type="slidenum">
              <a:rPr lang="fr-CA" smtClean="0"/>
              <a:pPr/>
              <a:t>25</a:t>
            </a:fld>
            <a:endParaRPr lang="fr-CA" dirty="0"/>
          </a:p>
        </p:txBody>
      </p:sp>
    </p:spTree>
    <p:extLst>
      <p:ext uri="{BB962C8B-B14F-4D97-AF65-F5344CB8AC3E}">
        <p14:creationId xmlns:p14="http://schemas.microsoft.com/office/powerpoint/2010/main" val="2120314622"/>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E60D11-CEEC-4A33-8CAD-7058CF012B8B}"/>
              </a:ext>
            </a:extLst>
          </p:cNvPr>
          <p:cNvSpPr>
            <a:spLocks noGrp="1"/>
          </p:cNvSpPr>
          <p:nvPr>
            <p:ph type="title"/>
          </p:nvPr>
        </p:nvSpPr>
        <p:spPr>
          <a:xfrm>
            <a:off x="838199" y="262610"/>
            <a:ext cx="11163301" cy="1325563"/>
          </a:xfrm>
        </p:spPr>
        <p:txBody>
          <a:bodyPr>
            <a:noAutofit/>
          </a:bodyPr>
          <a:lstStyle/>
          <a:p>
            <a:r>
              <a:rPr lang="fr-CA" sz="3600" dirty="0">
                <a:solidFill>
                  <a:schemeClr val="bg1"/>
                </a:solidFill>
              </a:rPr>
              <a:t>4</a:t>
            </a:r>
            <a:r>
              <a:rPr lang="fr-CA" sz="3600" baseline="30000" dirty="0">
                <a:solidFill>
                  <a:schemeClr val="bg1"/>
                </a:solidFill>
              </a:rPr>
              <a:t>e</a:t>
            </a:r>
            <a:r>
              <a:rPr lang="fr-CA" sz="3600" dirty="0">
                <a:solidFill>
                  <a:schemeClr val="bg1"/>
                </a:solidFill>
              </a:rPr>
              <a:t> obstacle :</a:t>
            </a:r>
            <a:r>
              <a:rPr lang="fr-CA" sz="3600" dirty="0"/>
              <a:t> Le fardeau de preuve des MRC qui réclament l’exclusion de territoires</a:t>
            </a:r>
          </a:p>
        </p:txBody>
      </p:sp>
      <p:sp>
        <p:nvSpPr>
          <p:cNvPr id="3" name="Espace réservé du contenu 2">
            <a:extLst>
              <a:ext uri="{FF2B5EF4-FFF2-40B4-BE49-F238E27FC236}">
                <a16:creationId xmlns:a16="http://schemas.microsoft.com/office/drawing/2014/main" id="{82BF01B6-39CE-428A-A7BA-31A1B0DEE846}"/>
              </a:ext>
            </a:extLst>
          </p:cNvPr>
          <p:cNvSpPr>
            <a:spLocks noGrp="1"/>
          </p:cNvSpPr>
          <p:nvPr>
            <p:ph idx="1"/>
          </p:nvPr>
        </p:nvSpPr>
        <p:spPr>
          <a:xfrm>
            <a:off x="838200" y="2269678"/>
            <a:ext cx="10515600" cy="4325712"/>
          </a:xfrm>
        </p:spPr>
        <p:txBody>
          <a:bodyPr>
            <a:normAutofit fontScale="70000" lnSpcReduction="20000"/>
          </a:bodyPr>
          <a:lstStyle/>
          <a:p>
            <a:pPr>
              <a:lnSpc>
                <a:spcPct val="120000"/>
              </a:lnSpc>
            </a:pPr>
            <a:r>
              <a:rPr lang="fr-CA" dirty="0"/>
              <a:t>Il reviendra aux MRC requérantes de faire la démonstration du caractère « incompatible » de la recherche ou la production des hydrocarbures</a:t>
            </a:r>
          </a:p>
          <a:p>
            <a:pPr>
              <a:lnSpc>
                <a:spcPct val="120000"/>
              </a:lnSpc>
            </a:pPr>
            <a:r>
              <a:rPr lang="fr-CA" dirty="0"/>
              <a:t>C’est un lourd fardeau de preuve. Il faudra que la MRC engage des experts, monte un dossier, etc. Bref, un processus long et onéreux pour des résultats vraisemblablement fort décevants</a:t>
            </a:r>
          </a:p>
          <a:p>
            <a:pPr>
              <a:lnSpc>
                <a:spcPct val="120000"/>
              </a:lnSpc>
            </a:pPr>
            <a:r>
              <a:rPr lang="fr-CA" dirty="0"/>
              <a:t>Une opposition résolue des sociétés gazières et pétrolières et de leurs lobbyistes est à prévoir, ces acteurs économiques affirment déjà bruyamment et soutiennent hardiment que l’extraction non conventionnelle des hydrocarbures peut se faire sans risque pour les autres activités se déployant sur le territoire</a:t>
            </a:r>
          </a:p>
          <a:p>
            <a:pPr>
              <a:lnSpc>
                <a:spcPct val="120000"/>
              </a:lnSpc>
            </a:pPr>
            <a:r>
              <a:rPr lang="fr-CA" dirty="0"/>
              <a:t>Et le gouvernement, arbitre de ce litige potentiel, soutient lui-même que la fracturation ne présente qu’un risque modéré </a:t>
            </a:r>
          </a:p>
          <a:p>
            <a:endParaRPr lang="fr-CA" dirty="0"/>
          </a:p>
        </p:txBody>
      </p:sp>
      <p:sp>
        <p:nvSpPr>
          <p:cNvPr id="6" name="Espace réservé du numéro de diapositive 5">
            <a:extLst>
              <a:ext uri="{FF2B5EF4-FFF2-40B4-BE49-F238E27FC236}">
                <a16:creationId xmlns:a16="http://schemas.microsoft.com/office/drawing/2014/main" id="{17BAB091-28EA-44B2-A54C-146100731803}"/>
              </a:ext>
            </a:extLst>
          </p:cNvPr>
          <p:cNvSpPr>
            <a:spLocks noGrp="1"/>
          </p:cNvSpPr>
          <p:nvPr>
            <p:ph type="sldNum" sz="quarter" idx="12"/>
          </p:nvPr>
        </p:nvSpPr>
        <p:spPr/>
        <p:txBody>
          <a:bodyPr/>
          <a:lstStyle/>
          <a:p>
            <a:fld id="{DE6D9B20-C54C-47D3-86B8-B0D6A9A38537}" type="slidenum">
              <a:rPr lang="fr-CA" smtClean="0"/>
              <a:pPr/>
              <a:t>26</a:t>
            </a:fld>
            <a:endParaRPr lang="fr-CA" dirty="0"/>
          </a:p>
        </p:txBody>
      </p:sp>
    </p:spTree>
    <p:extLst>
      <p:ext uri="{BB962C8B-B14F-4D97-AF65-F5344CB8AC3E}">
        <p14:creationId xmlns:p14="http://schemas.microsoft.com/office/powerpoint/2010/main" val="2263512654"/>
      </p:ext>
    </p:extLst>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0B9F71-F801-4ADB-B4A1-4A7B02C1031F}"/>
              </a:ext>
            </a:extLst>
          </p:cNvPr>
          <p:cNvSpPr>
            <a:spLocks noGrp="1"/>
          </p:cNvSpPr>
          <p:nvPr>
            <p:ph type="title"/>
          </p:nvPr>
        </p:nvSpPr>
        <p:spPr>
          <a:xfrm>
            <a:off x="838199" y="262610"/>
            <a:ext cx="11081658" cy="1325563"/>
          </a:xfrm>
        </p:spPr>
        <p:txBody>
          <a:bodyPr>
            <a:normAutofit/>
          </a:bodyPr>
          <a:lstStyle/>
          <a:p>
            <a:r>
              <a:rPr lang="fr-CA" sz="4000" dirty="0">
                <a:solidFill>
                  <a:schemeClr val="bg1"/>
                </a:solidFill>
              </a:rPr>
              <a:t>5</a:t>
            </a:r>
            <a:r>
              <a:rPr lang="fr-CA" sz="4000" baseline="30000" dirty="0">
                <a:solidFill>
                  <a:schemeClr val="bg1"/>
                </a:solidFill>
              </a:rPr>
              <a:t>e</a:t>
            </a:r>
            <a:r>
              <a:rPr lang="fr-CA" sz="4000" dirty="0">
                <a:solidFill>
                  <a:schemeClr val="bg1"/>
                </a:solidFill>
              </a:rPr>
              <a:t> obstacle : </a:t>
            </a:r>
            <a:r>
              <a:rPr lang="fr-CA" sz="4000" dirty="0"/>
              <a:t>La cohérence gouvernementale</a:t>
            </a:r>
          </a:p>
        </p:txBody>
      </p:sp>
      <p:sp>
        <p:nvSpPr>
          <p:cNvPr id="3" name="Espace réservé du contenu 2">
            <a:extLst>
              <a:ext uri="{FF2B5EF4-FFF2-40B4-BE49-F238E27FC236}">
                <a16:creationId xmlns:a16="http://schemas.microsoft.com/office/drawing/2014/main" id="{AF6F8F97-D45D-431E-9E9A-05AB8478D526}"/>
              </a:ext>
            </a:extLst>
          </p:cNvPr>
          <p:cNvSpPr>
            <a:spLocks noGrp="1"/>
          </p:cNvSpPr>
          <p:nvPr>
            <p:ph idx="1"/>
          </p:nvPr>
        </p:nvSpPr>
        <p:spPr/>
        <p:txBody>
          <a:bodyPr>
            <a:normAutofit fontScale="70000" lnSpcReduction="20000"/>
          </a:bodyPr>
          <a:lstStyle/>
          <a:p>
            <a:pPr lvl="0">
              <a:lnSpc>
                <a:spcPct val="120000"/>
              </a:lnSpc>
            </a:pPr>
            <a:r>
              <a:rPr lang="fr-CA" dirty="0"/>
              <a:t>Les orientations gouvernementales en matière d’aménagement du territoire (OGAT) dans le secteur minier qui viennent d’être publiées et qui permettent l’exclusion de territoires incompatibles interdisent l’agrandissement des zones de protection des sources d’eau potable pour les municipalités qui puisent leur eau par le biais de puits artésiens et de surface alimentant moins de 20 personnes</a:t>
            </a:r>
          </a:p>
          <a:p>
            <a:pPr lvl="0">
              <a:lnSpc>
                <a:spcPct val="120000"/>
              </a:lnSpc>
            </a:pPr>
            <a:r>
              <a:rPr lang="fr-CA" dirty="0"/>
              <a:t>Ce sont essentiellement les municipalités rurales où se déploieront les activités des sociétés gazières et pétrolières</a:t>
            </a:r>
          </a:p>
          <a:p>
            <a:pPr lvl="0">
              <a:lnSpc>
                <a:spcPct val="120000"/>
              </a:lnSpc>
            </a:pPr>
            <a:r>
              <a:rPr lang="fr-CA" dirty="0"/>
              <a:t>Qu’est-ce qui permet de croire que ces orientations seraient différentes en matière de recherche ou de production d’hydrocarbures? Rien. Au contraire, on peut s’attendre à une certaine cohérence gouvernementale : ce qui est bon pour les mines sera bon pour les hydrocarbures...</a:t>
            </a:r>
          </a:p>
        </p:txBody>
      </p:sp>
      <p:sp>
        <p:nvSpPr>
          <p:cNvPr id="6" name="Espace réservé du numéro de diapositive 5">
            <a:extLst>
              <a:ext uri="{FF2B5EF4-FFF2-40B4-BE49-F238E27FC236}">
                <a16:creationId xmlns:a16="http://schemas.microsoft.com/office/drawing/2014/main" id="{1107122A-2A91-491F-A780-541A12544DC6}"/>
              </a:ext>
            </a:extLst>
          </p:cNvPr>
          <p:cNvSpPr>
            <a:spLocks noGrp="1"/>
          </p:cNvSpPr>
          <p:nvPr>
            <p:ph type="sldNum" sz="quarter" idx="12"/>
          </p:nvPr>
        </p:nvSpPr>
        <p:spPr/>
        <p:txBody>
          <a:bodyPr/>
          <a:lstStyle/>
          <a:p>
            <a:fld id="{DE6D9B20-C54C-47D3-86B8-B0D6A9A38537}" type="slidenum">
              <a:rPr lang="fr-CA" smtClean="0"/>
              <a:pPr/>
              <a:t>27</a:t>
            </a:fld>
            <a:endParaRPr lang="fr-CA" dirty="0"/>
          </a:p>
        </p:txBody>
      </p:sp>
    </p:spTree>
    <p:extLst>
      <p:ext uri="{BB962C8B-B14F-4D97-AF65-F5344CB8AC3E}">
        <p14:creationId xmlns:p14="http://schemas.microsoft.com/office/powerpoint/2010/main" val="283136371"/>
      </p:ext>
    </p:extLst>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E778F2-CE46-41B1-B1C3-489B5D85CD6E}"/>
              </a:ext>
            </a:extLst>
          </p:cNvPr>
          <p:cNvSpPr>
            <a:spLocks noGrp="1"/>
          </p:cNvSpPr>
          <p:nvPr>
            <p:ph type="title"/>
          </p:nvPr>
        </p:nvSpPr>
        <p:spPr/>
        <p:txBody>
          <a:bodyPr>
            <a:noAutofit/>
          </a:bodyPr>
          <a:lstStyle/>
          <a:p>
            <a:r>
              <a:rPr lang="fr-CA" sz="3800" dirty="0">
                <a:solidFill>
                  <a:schemeClr val="bg1"/>
                </a:solidFill>
              </a:rPr>
              <a:t>6</a:t>
            </a:r>
            <a:r>
              <a:rPr lang="fr-CA" sz="3800" baseline="30000" dirty="0">
                <a:solidFill>
                  <a:schemeClr val="bg1"/>
                </a:solidFill>
              </a:rPr>
              <a:t>e</a:t>
            </a:r>
            <a:r>
              <a:rPr lang="fr-CA" sz="3800" dirty="0">
                <a:solidFill>
                  <a:schemeClr val="bg1"/>
                </a:solidFill>
              </a:rPr>
              <a:t> obstacle : </a:t>
            </a:r>
            <a:r>
              <a:rPr lang="fr-CA" sz="3800" dirty="0"/>
              <a:t>Comment contrôler les extensions horizontales des forages?</a:t>
            </a:r>
          </a:p>
        </p:txBody>
      </p:sp>
      <p:sp>
        <p:nvSpPr>
          <p:cNvPr id="3" name="Espace réservé du contenu 2">
            <a:extLst>
              <a:ext uri="{FF2B5EF4-FFF2-40B4-BE49-F238E27FC236}">
                <a16:creationId xmlns:a16="http://schemas.microsoft.com/office/drawing/2014/main" id="{178E8BE3-DFDD-4D62-B8CB-2068386724DC}"/>
              </a:ext>
            </a:extLst>
          </p:cNvPr>
          <p:cNvSpPr>
            <a:spLocks noGrp="1"/>
          </p:cNvSpPr>
          <p:nvPr>
            <p:ph idx="1"/>
          </p:nvPr>
        </p:nvSpPr>
        <p:spPr>
          <a:xfrm>
            <a:off x="838200" y="2269678"/>
            <a:ext cx="10869386" cy="4588322"/>
          </a:xfrm>
        </p:spPr>
        <p:txBody>
          <a:bodyPr>
            <a:normAutofit fontScale="70000" lnSpcReduction="20000"/>
          </a:bodyPr>
          <a:lstStyle/>
          <a:p>
            <a:pPr lvl="0">
              <a:lnSpc>
                <a:spcPct val="120000"/>
              </a:lnSpc>
            </a:pPr>
            <a:r>
              <a:rPr lang="fr-CA" sz="2700" dirty="0"/>
              <a:t>Forage horizontal de + 2 km et une absence de vérification efficace de la part du MDDELCC : Qui peut dire que le territoire exclus serait protégé en cas de forage dans les territoires non exclus contigus?</a:t>
            </a:r>
          </a:p>
          <a:p>
            <a:pPr lvl="0">
              <a:lnSpc>
                <a:spcPct val="120000"/>
              </a:lnSpc>
            </a:pPr>
            <a:r>
              <a:rPr lang="fr-CA" sz="2700" dirty="0"/>
              <a:t>Le géologue et ingénieur Marc Durand : la capacité des sociétés gazières de diriger avec précision l’extension horizontale du forage est fort limitée</a:t>
            </a:r>
          </a:p>
          <a:p>
            <a:pPr lvl="0">
              <a:lnSpc>
                <a:spcPct val="120000"/>
              </a:lnSpc>
            </a:pPr>
            <a:r>
              <a:rPr lang="fr-CA" sz="2700" dirty="0"/>
              <a:t>La municipalité ne saura probablement jamais que l’extension horizontale du forage est entrée dans la zone exclue. </a:t>
            </a:r>
            <a:r>
              <a:rPr lang="fr-CA" sz="2700"/>
              <a:t>Si fait, </a:t>
            </a:r>
            <a:r>
              <a:rPr lang="fr-CA" sz="2700" dirty="0"/>
              <a:t>elle le saura : quand les contaminants remonteront vers ses sources d’eau potable, mais qu’il lui reviendra de prouver que c’est le forage qui est responsable de la pollution</a:t>
            </a:r>
          </a:p>
          <a:p>
            <a:pPr lvl="0">
              <a:lnSpc>
                <a:spcPct val="120000"/>
              </a:lnSpc>
            </a:pPr>
            <a:r>
              <a:rPr lang="fr-CA" sz="2700" dirty="0"/>
              <a:t>De longues années de procédures judiciaires et des frais considérables pour des résultats douteux, puisqu’il y a de bonnes chances que la compagnie ait fait faillite avant la fin des procédures  </a:t>
            </a:r>
          </a:p>
          <a:p>
            <a:endParaRPr lang="fr-CA" dirty="0"/>
          </a:p>
        </p:txBody>
      </p:sp>
      <p:sp>
        <p:nvSpPr>
          <p:cNvPr id="6" name="Espace réservé du numéro de diapositive 5">
            <a:extLst>
              <a:ext uri="{FF2B5EF4-FFF2-40B4-BE49-F238E27FC236}">
                <a16:creationId xmlns:a16="http://schemas.microsoft.com/office/drawing/2014/main" id="{53D6780D-A86A-49BB-8F2D-AF8F2B2DB833}"/>
              </a:ext>
            </a:extLst>
          </p:cNvPr>
          <p:cNvSpPr>
            <a:spLocks noGrp="1"/>
          </p:cNvSpPr>
          <p:nvPr>
            <p:ph type="sldNum" sz="quarter" idx="12"/>
          </p:nvPr>
        </p:nvSpPr>
        <p:spPr/>
        <p:txBody>
          <a:bodyPr/>
          <a:lstStyle/>
          <a:p>
            <a:fld id="{DE6D9B20-C54C-47D3-86B8-B0D6A9A38537}" type="slidenum">
              <a:rPr lang="fr-CA" smtClean="0"/>
              <a:pPr/>
              <a:t>28</a:t>
            </a:fld>
            <a:endParaRPr lang="fr-CA" dirty="0"/>
          </a:p>
        </p:txBody>
      </p:sp>
    </p:spTree>
    <p:extLst>
      <p:ext uri="{BB962C8B-B14F-4D97-AF65-F5344CB8AC3E}">
        <p14:creationId xmlns:p14="http://schemas.microsoft.com/office/powerpoint/2010/main" val="762937243"/>
      </p:ext>
    </p:extLst>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71BDD3-1083-41BF-8599-CB43407E36BF}"/>
              </a:ext>
            </a:extLst>
          </p:cNvPr>
          <p:cNvSpPr>
            <a:spLocks noGrp="1"/>
          </p:cNvSpPr>
          <p:nvPr>
            <p:ph type="title"/>
          </p:nvPr>
        </p:nvSpPr>
        <p:spPr>
          <a:xfrm>
            <a:off x="838199" y="262610"/>
            <a:ext cx="10951029" cy="1325563"/>
          </a:xfrm>
        </p:spPr>
        <p:txBody>
          <a:bodyPr>
            <a:noAutofit/>
          </a:bodyPr>
          <a:lstStyle/>
          <a:p>
            <a:r>
              <a:rPr lang="fr-CA" sz="3200" dirty="0"/>
              <a:t>Conclusion sur cet enjeu</a:t>
            </a:r>
            <a:r>
              <a:rPr lang="fr-CA" sz="3200" dirty="0">
                <a:latin typeface="Arial" panose="020B0604020202020204" pitchFamily="34" charset="0"/>
                <a:cs typeface="Arial" panose="020B0604020202020204" pitchFamily="34" charset="0"/>
              </a:rPr>
              <a:t> </a:t>
            </a:r>
            <a:r>
              <a:rPr lang="fr-CA" sz="3200" dirty="0"/>
              <a:t>: L’exclusion de territoires incompatibles, une façon de pouvoir  subventionner les sociétés gazières?</a:t>
            </a:r>
          </a:p>
        </p:txBody>
      </p:sp>
      <p:sp>
        <p:nvSpPr>
          <p:cNvPr id="3" name="Espace réservé du contenu 2">
            <a:extLst>
              <a:ext uri="{FF2B5EF4-FFF2-40B4-BE49-F238E27FC236}">
                <a16:creationId xmlns:a16="http://schemas.microsoft.com/office/drawing/2014/main" id="{F5524BBA-E50E-4097-A267-1C421BC38145}"/>
              </a:ext>
            </a:extLst>
          </p:cNvPr>
          <p:cNvSpPr>
            <a:spLocks noGrp="1"/>
          </p:cNvSpPr>
          <p:nvPr>
            <p:ph idx="1"/>
          </p:nvPr>
        </p:nvSpPr>
        <p:spPr>
          <a:xfrm>
            <a:off x="838199" y="2269678"/>
            <a:ext cx="10738757" cy="4325711"/>
          </a:xfrm>
        </p:spPr>
        <p:txBody>
          <a:bodyPr>
            <a:normAutofit fontScale="85000" lnSpcReduction="20000"/>
          </a:bodyPr>
          <a:lstStyle/>
          <a:p>
            <a:pPr lvl="0">
              <a:lnSpc>
                <a:spcPct val="120000"/>
              </a:lnSpc>
            </a:pPr>
            <a:r>
              <a:rPr lang="fr-CA" dirty="0"/>
              <a:t>Une clause qui ouvre des négociations? Sans doute. Mais en faveur de qui?</a:t>
            </a:r>
          </a:p>
          <a:p>
            <a:pPr lvl="0">
              <a:lnSpc>
                <a:spcPct val="120000"/>
              </a:lnSpc>
            </a:pPr>
            <a:r>
              <a:rPr lang="fr-CA" dirty="0"/>
              <a:t>L’article 145 consacre le droit à une compensation lorsque l’État retire un territoire déjà concédé. C’est donc le scénario d’Anticosti mais démultiplié sur une large échelle</a:t>
            </a:r>
          </a:p>
          <a:p>
            <a:pPr lvl="0">
              <a:lnSpc>
                <a:spcPct val="120000"/>
              </a:lnSpc>
            </a:pPr>
            <a:r>
              <a:rPr lang="fr-CA" dirty="0"/>
              <a:t>En définitive, seules des modifications législatives inversant l’ordre des priorités en vertu de l’article 246 de la Loi sur l’aménagement et l’urbanisme et en modifiant l’article 141 de la Loi sur les hydrocarbures pour prévoir aussi la prévalence des schémas d’aménagement des MRC sur les licences de recherche et de production des hydrocarbures permettraient d’atteindre cet objectif. </a:t>
            </a:r>
          </a:p>
        </p:txBody>
      </p:sp>
      <p:sp>
        <p:nvSpPr>
          <p:cNvPr id="6" name="Espace réservé du numéro de diapositive 5">
            <a:extLst>
              <a:ext uri="{FF2B5EF4-FFF2-40B4-BE49-F238E27FC236}">
                <a16:creationId xmlns:a16="http://schemas.microsoft.com/office/drawing/2014/main" id="{8D5FFC9E-BC18-4289-BA50-5BB68A5C1C89}"/>
              </a:ext>
            </a:extLst>
          </p:cNvPr>
          <p:cNvSpPr>
            <a:spLocks noGrp="1"/>
          </p:cNvSpPr>
          <p:nvPr>
            <p:ph type="sldNum" sz="quarter" idx="12"/>
          </p:nvPr>
        </p:nvSpPr>
        <p:spPr/>
        <p:txBody>
          <a:bodyPr/>
          <a:lstStyle/>
          <a:p>
            <a:fld id="{DE6D9B20-C54C-47D3-86B8-B0D6A9A38537}" type="slidenum">
              <a:rPr lang="fr-CA" smtClean="0"/>
              <a:pPr/>
              <a:t>29</a:t>
            </a:fld>
            <a:endParaRPr lang="fr-CA" dirty="0"/>
          </a:p>
        </p:txBody>
      </p:sp>
    </p:spTree>
    <p:extLst>
      <p:ext uri="{BB962C8B-B14F-4D97-AF65-F5344CB8AC3E}">
        <p14:creationId xmlns:p14="http://schemas.microsoft.com/office/powerpoint/2010/main" val="357929399"/>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718446-EF4B-48DD-82A1-87FBA4DC7A8F}"/>
              </a:ext>
            </a:extLst>
          </p:cNvPr>
          <p:cNvSpPr>
            <a:spLocks noGrp="1"/>
          </p:cNvSpPr>
          <p:nvPr>
            <p:ph type="title"/>
          </p:nvPr>
        </p:nvSpPr>
        <p:spPr/>
        <p:txBody>
          <a:bodyPr/>
          <a:lstStyle/>
          <a:p>
            <a:r>
              <a:rPr lang="fr-CA"/>
              <a:t>Six enjeux fondamentaux</a:t>
            </a:r>
            <a:endParaRPr lang="fr-CA" dirty="0"/>
          </a:p>
        </p:txBody>
      </p:sp>
      <p:sp>
        <p:nvSpPr>
          <p:cNvPr id="3" name="Espace réservé du contenu 2">
            <a:extLst>
              <a:ext uri="{FF2B5EF4-FFF2-40B4-BE49-F238E27FC236}">
                <a16:creationId xmlns:a16="http://schemas.microsoft.com/office/drawing/2014/main" id="{876FCA4B-804E-4A71-B857-F9BD0DB2992E}"/>
              </a:ext>
            </a:extLst>
          </p:cNvPr>
          <p:cNvSpPr>
            <a:spLocks noGrp="1"/>
          </p:cNvSpPr>
          <p:nvPr>
            <p:ph idx="1"/>
          </p:nvPr>
        </p:nvSpPr>
        <p:spPr>
          <a:xfrm>
            <a:off x="838199" y="1845129"/>
            <a:ext cx="10689771" cy="4647746"/>
          </a:xfrm>
        </p:spPr>
        <p:txBody>
          <a:bodyPr>
            <a:noAutofit/>
          </a:bodyPr>
          <a:lstStyle/>
          <a:p>
            <a:pPr>
              <a:lnSpc>
                <a:spcPct val="100000"/>
              </a:lnSpc>
              <a:spcAft>
                <a:spcPts val="600"/>
              </a:spcAft>
            </a:pPr>
            <a:r>
              <a:rPr lang="fr-CA" sz="2600" b="1" dirty="0"/>
              <a:t>L’accès à l’information</a:t>
            </a:r>
            <a:r>
              <a:rPr lang="fr-CA" sz="2600" dirty="0"/>
              <a:t> : des gains mineurs et peu significatifs </a:t>
            </a:r>
          </a:p>
          <a:p>
            <a:pPr>
              <a:lnSpc>
                <a:spcPct val="100000"/>
              </a:lnSpc>
              <a:spcAft>
                <a:spcPts val="600"/>
              </a:spcAft>
            </a:pPr>
            <a:r>
              <a:rPr lang="fr-CA" sz="2600" b="1" dirty="0"/>
              <a:t>Les comités de suivi</a:t>
            </a:r>
            <a:r>
              <a:rPr lang="fr-CA" sz="2600" dirty="0"/>
              <a:t> : une conception réductrice et caricaturale de l’acceptabilité sociale</a:t>
            </a:r>
          </a:p>
          <a:p>
            <a:pPr>
              <a:lnSpc>
                <a:spcPct val="100000"/>
              </a:lnSpc>
              <a:spcAft>
                <a:spcPts val="600"/>
              </a:spcAft>
            </a:pPr>
            <a:r>
              <a:rPr lang="fr-CA" sz="2600" b="1" dirty="0"/>
              <a:t>La Régie de l’énergie</a:t>
            </a:r>
            <a:r>
              <a:rPr lang="fr-CA" sz="2600" dirty="0"/>
              <a:t> : un nouveau joueur utile ou encombrant?</a:t>
            </a:r>
          </a:p>
          <a:p>
            <a:pPr>
              <a:lnSpc>
                <a:spcPct val="100000"/>
              </a:lnSpc>
              <a:spcAft>
                <a:spcPts val="600"/>
              </a:spcAft>
            </a:pPr>
            <a:r>
              <a:rPr lang="fr-CA" sz="2600" b="1" dirty="0"/>
              <a:t>L’exploitation gazière et pétrolière</a:t>
            </a:r>
            <a:r>
              <a:rPr lang="fr-CA" sz="2600" dirty="0"/>
              <a:t> : ne constitue pas une nouvelle et réelle source de revenu pour les municipalités</a:t>
            </a:r>
          </a:p>
          <a:p>
            <a:pPr>
              <a:lnSpc>
                <a:spcPct val="100000"/>
              </a:lnSpc>
              <a:spcAft>
                <a:spcPts val="600"/>
              </a:spcAft>
            </a:pPr>
            <a:r>
              <a:rPr lang="fr-CA" sz="2600" b="1" dirty="0"/>
              <a:t>L’exclusion de territoires où l’exploitation des hydrocarbures serait incompatible</a:t>
            </a:r>
            <a:r>
              <a:rPr lang="fr-CA" sz="2600" dirty="0"/>
              <a:t> : mythe ou réalité?</a:t>
            </a:r>
          </a:p>
          <a:p>
            <a:pPr>
              <a:lnSpc>
                <a:spcPct val="100000"/>
              </a:lnSpc>
              <a:spcAft>
                <a:spcPts val="600"/>
              </a:spcAft>
            </a:pPr>
            <a:r>
              <a:rPr lang="fr-CA" sz="2600" b="1" dirty="0"/>
              <a:t>Des distances séparatrices </a:t>
            </a:r>
            <a:r>
              <a:rPr lang="fr-CA" sz="2600" dirty="0"/>
              <a:t>inacceptables et dangereuses</a:t>
            </a:r>
          </a:p>
        </p:txBody>
      </p:sp>
      <p:sp>
        <p:nvSpPr>
          <p:cNvPr id="12" name="Espace réservé du numéro de diapositive 11">
            <a:extLst>
              <a:ext uri="{FF2B5EF4-FFF2-40B4-BE49-F238E27FC236}">
                <a16:creationId xmlns:a16="http://schemas.microsoft.com/office/drawing/2014/main" id="{633E139B-E826-4AA1-A2F0-D0F5C143CC1F}"/>
              </a:ext>
            </a:extLst>
          </p:cNvPr>
          <p:cNvSpPr>
            <a:spLocks noGrp="1"/>
          </p:cNvSpPr>
          <p:nvPr>
            <p:ph type="sldNum" sz="quarter" idx="12"/>
          </p:nvPr>
        </p:nvSpPr>
        <p:spPr/>
        <p:txBody>
          <a:bodyPr/>
          <a:lstStyle/>
          <a:p>
            <a:fld id="{DE6D9B20-C54C-47D3-86B8-B0D6A9A38537}" type="slidenum">
              <a:rPr lang="fr-CA" smtClean="0"/>
              <a:pPr/>
              <a:t>3</a:t>
            </a:fld>
            <a:endParaRPr lang="fr-CA" dirty="0"/>
          </a:p>
        </p:txBody>
      </p:sp>
    </p:spTree>
    <p:extLst>
      <p:ext uri="{BB962C8B-B14F-4D97-AF65-F5344CB8AC3E}">
        <p14:creationId xmlns:p14="http://schemas.microsoft.com/office/powerpoint/2010/main" val="1404378120"/>
      </p:ext>
    </p:extLst>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5CFCE3-C697-48EC-9835-E553382A23FB}"/>
              </a:ext>
            </a:extLst>
          </p:cNvPr>
          <p:cNvSpPr>
            <a:spLocks noGrp="1"/>
          </p:cNvSpPr>
          <p:nvPr>
            <p:ph type="title"/>
          </p:nvPr>
        </p:nvSpPr>
        <p:spPr>
          <a:xfrm>
            <a:off x="838199" y="540195"/>
            <a:ext cx="10967357" cy="1325563"/>
          </a:xfrm>
        </p:spPr>
        <p:txBody>
          <a:bodyPr>
            <a:noAutofit/>
          </a:bodyPr>
          <a:lstStyle/>
          <a:p>
            <a:r>
              <a:rPr lang="fr-CA" sz="3600" dirty="0">
                <a:blipFill>
                  <a:blip r:embed="rId2"/>
                  <a:tile tx="0" ty="0" sx="100000" sy="100000" flip="none" algn="tl"/>
                </a:blipFill>
              </a:rPr>
              <a:t>Sixième enjeu</a:t>
            </a:r>
            <a:r>
              <a:rPr lang="fr-CA" sz="3600" dirty="0"/>
              <a:t> </a:t>
            </a:r>
            <a:br>
              <a:rPr lang="fr-CA" sz="3600" dirty="0"/>
            </a:br>
            <a:r>
              <a:rPr lang="fr-CA" sz="3200" dirty="0"/>
              <a:t>Des distances séparatrices inacceptables entre les résidences et les installations gazières et pétrolières</a:t>
            </a:r>
            <a:endParaRPr lang="fr-CA" sz="3600" dirty="0"/>
          </a:p>
        </p:txBody>
      </p:sp>
      <p:sp>
        <p:nvSpPr>
          <p:cNvPr id="3" name="Espace réservé du contenu 2">
            <a:extLst>
              <a:ext uri="{FF2B5EF4-FFF2-40B4-BE49-F238E27FC236}">
                <a16:creationId xmlns:a16="http://schemas.microsoft.com/office/drawing/2014/main" id="{AE131C0B-E811-486C-819E-F0FBCB8989D4}"/>
              </a:ext>
            </a:extLst>
          </p:cNvPr>
          <p:cNvSpPr>
            <a:spLocks noGrp="1"/>
          </p:cNvSpPr>
          <p:nvPr>
            <p:ph idx="1"/>
          </p:nvPr>
        </p:nvSpPr>
        <p:spPr/>
        <p:txBody>
          <a:bodyPr>
            <a:normAutofit/>
          </a:bodyPr>
          <a:lstStyle/>
          <a:p>
            <a:r>
              <a:rPr lang="fr-CA" sz="2600" dirty="0"/>
              <a:t>Quels rapports entre les distances du RPEP et celles des projets de règlements d’application de la Loi sur les hydrocarbures?</a:t>
            </a:r>
          </a:p>
          <a:p>
            <a:r>
              <a:rPr lang="fr-CA" sz="2600" dirty="0"/>
              <a:t>Les deux règlements visent des objets différents : la supposée protection des sources d’eau (RPEP), la santé, la sécurité, la tranquillité des </a:t>
            </a:r>
            <a:r>
              <a:rPr lang="fr-CA" sz="2600" dirty="0" err="1"/>
              <a:t>résidants</a:t>
            </a:r>
            <a:r>
              <a:rPr lang="fr-CA" sz="2600" dirty="0"/>
              <a:t> et résidantes (projets Arcand-Moreau)</a:t>
            </a:r>
          </a:p>
          <a:p>
            <a:r>
              <a:rPr lang="fr-CA" sz="2600" dirty="0"/>
              <a:t>Pour les municipalités l’enjeu est aussi la capacité de gérer et d’aménager leur territoire : un territoire consacré à l’exploitation des hydrocarbures ne peut être réellement utilisé à d’autres fins</a:t>
            </a:r>
          </a:p>
        </p:txBody>
      </p:sp>
      <p:sp>
        <p:nvSpPr>
          <p:cNvPr id="6" name="Espace réservé du numéro de diapositive 5">
            <a:extLst>
              <a:ext uri="{FF2B5EF4-FFF2-40B4-BE49-F238E27FC236}">
                <a16:creationId xmlns:a16="http://schemas.microsoft.com/office/drawing/2014/main" id="{96835B74-07FE-43C9-8EFD-06724EA18CB3}"/>
              </a:ext>
            </a:extLst>
          </p:cNvPr>
          <p:cNvSpPr>
            <a:spLocks noGrp="1"/>
          </p:cNvSpPr>
          <p:nvPr>
            <p:ph type="sldNum" sz="quarter" idx="12"/>
          </p:nvPr>
        </p:nvSpPr>
        <p:spPr/>
        <p:txBody>
          <a:bodyPr/>
          <a:lstStyle/>
          <a:p>
            <a:fld id="{DE6D9B20-C54C-47D3-86B8-B0D6A9A38537}" type="slidenum">
              <a:rPr lang="fr-CA" smtClean="0"/>
              <a:pPr/>
              <a:t>30</a:t>
            </a:fld>
            <a:endParaRPr lang="fr-CA" dirty="0"/>
          </a:p>
        </p:txBody>
      </p:sp>
    </p:spTree>
    <p:extLst>
      <p:ext uri="{BB962C8B-B14F-4D97-AF65-F5344CB8AC3E}">
        <p14:creationId xmlns:p14="http://schemas.microsoft.com/office/powerpoint/2010/main" val="3625755403"/>
      </p:ext>
    </p:extLst>
  </p:cSld>
  <p:clrMapOvr>
    <a:masterClrMapping/>
  </p:clrMapOvr>
  <p:transition spd="slow">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0FDE0E-9391-4C0A-99A3-F801B465CDD4}"/>
              </a:ext>
            </a:extLst>
          </p:cNvPr>
          <p:cNvSpPr>
            <a:spLocks noGrp="1"/>
          </p:cNvSpPr>
          <p:nvPr>
            <p:ph type="title"/>
          </p:nvPr>
        </p:nvSpPr>
        <p:spPr/>
        <p:txBody>
          <a:bodyPr>
            <a:noAutofit/>
          </a:bodyPr>
          <a:lstStyle/>
          <a:p>
            <a:r>
              <a:rPr lang="fr-CA" sz="3600" dirty="0"/>
              <a:t>Les distances séparatrices : une provocation ou la copie des normes des États pétroliers ?</a:t>
            </a:r>
          </a:p>
        </p:txBody>
      </p:sp>
      <p:sp>
        <p:nvSpPr>
          <p:cNvPr id="3" name="Espace réservé du contenu 2">
            <a:extLst>
              <a:ext uri="{FF2B5EF4-FFF2-40B4-BE49-F238E27FC236}">
                <a16:creationId xmlns:a16="http://schemas.microsoft.com/office/drawing/2014/main" id="{5886362A-5E38-4035-817A-ED6728BFAD4B}"/>
              </a:ext>
            </a:extLst>
          </p:cNvPr>
          <p:cNvSpPr>
            <a:spLocks noGrp="1"/>
          </p:cNvSpPr>
          <p:nvPr>
            <p:ph idx="1"/>
          </p:nvPr>
        </p:nvSpPr>
        <p:spPr>
          <a:xfrm>
            <a:off x="838199" y="2090057"/>
            <a:ext cx="10804071" cy="4343400"/>
          </a:xfrm>
        </p:spPr>
        <p:txBody>
          <a:bodyPr>
            <a:normAutofit fontScale="70000" lnSpcReduction="20000"/>
          </a:bodyPr>
          <a:lstStyle/>
          <a:p>
            <a:pPr>
              <a:lnSpc>
                <a:spcPct val="120000"/>
              </a:lnSpc>
            </a:pPr>
            <a:r>
              <a:rPr lang="fr-CA" dirty="0"/>
              <a:t>150 mètres des maisons; 175 mètres du centre de nos villages; 40 mètres de la voie navigable du Saint-Laurent; 100 mètres d’une éolienne; 100 mètres d’un cimetière; 180 mètres d’un barrage à forte contenance; 275 mètres d’une garderie ou d’un établissement de santé : voilà quelques-unes des distances à respecter lors de la fracturation hydraulique. De la pure provocation à l’égard des municipalités…</a:t>
            </a:r>
          </a:p>
          <a:p>
            <a:pPr>
              <a:lnSpc>
                <a:spcPct val="120000"/>
              </a:lnSpc>
            </a:pPr>
            <a:r>
              <a:rPr lang="fr-CA" dirty="0"/>
              <a:t>Des distances qui menacent de façon directe et immédiate la santé et la sécurité des </a:t>
            </a:r>
            <a:r>
              <a:rPr lang="fr-CA" dirty="0" err="1"/>
              <a:t>résidants</a:t>
            </a:r>
            <a:r>
              <a:rPr lang="fr-CA" dirty="0"/>
              <a:t> et résidentes, selon les dernières études disponibles (voir Richard E. Langelier : </a:t>
            </a:r>
            <a:r>
              <a:rPr lang="fr-CA" i="1" dirty="0"/>
              <a:t>La recherche des hydrocarbures par des méthodes non conventionnelles et ses conséquences environnementales et social</a:t>
            </a:r>
            <a:r>
              <a:rPr lang="fr-CA" dirty="0"/>
              <a:t>es, octobre 2017)</a:t>
            </a:r>
          </a:p>
          <a:p>
            <a:pPr>
              <a:lnSpc>
                <a:spcPct val="120000"/>
              </a:lnSpc>
            </a:pPr>
            <a:r>
              <a:rPr lang="fr-CA" dirty="0"/>
              <a:t>Des distances pouvant encore être réduites sur simple décision du ministre</a:t>
            </a:r>
          </a:p>
          <a:p>
            <a:pPr>
              <a:lnSpc>
                <a:spcPct val="120000"/>
              </a:lnSpc>
            </a:pPr>
            <a:r>
              <a:rPr lang="fr-CA" dirty="0"/>
              <a:t>Des reculs par rapport à une proposition antérieure (500 mètres) </a:t>
            </a:r>
          </a:p>
          <a:p>
            <a:pPr marL="0" indent="0">
              <a:buNone/>
            </a:pPr>
            <a:endParaRPr lang="fr-CA" dirty="0"/>
          </a:p>
        </p:txBody>
      </p:sp>
      <p:sp>
        <p:nvSpPr>
          <p:cNvPr id="6" name="Espace réservé du numéro de diapositive 5">
            <a:extLst>
              <a:ext uri="{FF2B5EF4-FFF2-40B4-BE49-F238E27FC236}">
                <a16:creationId xmlns:a16="http://schemas.microsoft.com/office/drawing/2014/main" id="{8CB5EEB8-E19E-4EA9-94F1-D1EB67B11F4E}"/>
              </a:ext>
            </a:extLst>
          </p:cNvPr>
          <p:cNvSpPr>
            <a:spLocks noGrp="1"/>
          </p:cNvSpPr>
          <p:nvPr>
            <p:ph type="sldNum" sz="quarter" idx="12"/>
          </p:nvPr>
        </p:nvSpPr>
        <p:spPr/>
        <p:txBody>
          <a:bodyPr/>
          <a:lstStyle/>
          <a:p>
            <a:fld id="{DE6D9B20-C54C-47D3-86B8-B0D6A9A38537}" type="slidenum">
              <a:rPr lang="fr-CA" smtClean="0"/>
              <a:pPr/>
              <a:t>31</a:t>
            </a:fld>
            <a:endParaRPr lang="fr-CA" dirty="0"/>
          </a:p>
        </p:txBody>
      </p:sp>
    </p:spTree>
    <p:extLst>
      <p:ext uri="{BB962C8B-B14F-4D97-AF65-F5344CB8AC3E}">
        <p14:creationId xmlns:p14="http://schemas.microsoft.com/office/powerpoint/2010/main" val="2620392327"/>
      </p:ext>
    </p:extLst>
  </p:cSld>
  <p:clrMapOvr>
    <a:masterClrMapping/>
  </p:clrMapOvr>
  <p:transition spd="slow">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8BC4F5-A077-442E-A22E-F57EE8CCAF7B}"/>
              </a:ext>
            </a:extLst>
          </p:cNvPr>
          <p:cNvSpPr>
            <a:spLocks noGrp="1"/>
          </p:cNvSpPr>
          <p:nvPr>
            <p:ph type="title"/>
          </p:nvPr>
        </p:nvSpPr>
        <p:spPr/>
        <p:txBody>
          <a:bodyPr/>
          <a:lstStyle/>
          <a:p>
            <a:r>
              <a:rPr lang="fr-CA"/>
              <a:t>Conclusion générale</a:t>
            </a:r>
            <a:endParaRPr lang="fr-CA" dirty="0"/>
          </a:p>
        </p:txBody>
      </p:sp>
      <p:sp>
        <p:nvSpPr>
          <p:cNvPr id="3" name="Espace réservé du contenu 2">
            <a:extLst>
              <a:ext uri="{FF2B5EF4-FFF2-40B4-BE49-F238E27FC236}">
                <a16:creationId xmlns:a16="http://schemas.microsoft.com/office/drawing/2014/main" id="{011F56F2-9BFF-431F-837A-FB3804C73820}"/>
              </a:ext>
            </a:extLst>
          </p:cNvPr>
          <p:cNvSpPr>
            <a:spLocks noGrp="1"/>
          </p:cNvSpPr>
          <p:nvPr>
            <p:ph idx="1"/>
          </p:nvPr>
        </p:nvSpPr>
        <p:spPr/>
        <p:txBody>
          <a:bodyPr>
            <a:normAutofit fontScale="92500"/>
          </a:bodyPr>
          <a:lstStyle/>
          <a:p>
            <a:r>
              <a:rPr lang="fr-CA" dirty="0"/>
              <a:t>Les amendements Arcand : des gains réels pour les municipalités?</a:t>
            </a:r>
          </a:p>
          <a:p>
            <a:r>
              <a:rPr lang="fr-CA" dirty="0"/>
              <a:t>Une réalité physique implacable : l’absence de gisements conventionnels et la présence de seuls gisements marginaux d’hydrocarbures</a:t>
            </a:r>
          </a:p>
          <a:p>
            <a:r>
              <a:rPr lang="fr-CA" dirty="0"/>
              <a:t>Une vision passéiste qui menace le climat, et par ricochet, les infrastructures municipales</a:t>
            </a:r>
          </a:p>
          <a:p>
            <a:r>
              <a:rPr lang="fr-CA" dirty="0"/>
              <a:t>Un projet complètement inacceptable pour les municipalités et qui doit être rejeté</a:t>
            </a:r>
          </a:p>
        </p:txBody>
      </p:sp>
      <p:sp>
        <p:nvSpPr>
          <p:cNvPr id="6" name="Espace réservé du numéro de diapositive 5">
            <a:extLst>
              <a:ext uri="{FF2B5EF4-FFF2-40B4-BE49-F238E27FC236}">
                <a16:creationId xmlns:a16="http://schemas.microsoft.com/office/drawing/2014/main" id="{B575E002-AEE5-42E2-8271-4E81D42ECAFC}"/>
              </a:ext>
            </a:extLst>
          </p:cNvPr>
          <p:cNvSpPr>
            <a:spLocks noGrp="1"/>
          </p:cNvSpPr>
          <p:nvPr>
            <p:ph type="sldNum" sz="quarter" idx="12"/>
          </p:nvPr>
        </p:nvSpPr>
        <p:spPr/>
        <p:txBody>
          <a:bodyPr/>
          <a:lstStyle/>
          <a:p>
            <a:fld id="{DE6D9B20-C54C-47D3-86B8-B0D6A9A38537}" type="slidenum">
              <a:rPr lang="fr-CA" smtClean="0"/>
              <a:pPr/>
              <a:t>32</a:t>
            </a:fld>
            <a:endParaRPr lang="fr-CA" dirty="0"/>
          </a:p>
        </p:txBody>
      </p:sp>
    </p:spTree>
    <p:extLst>
      <p:ext uri="{BB962C8B-B14F-4D97-AF65-F5344CB8AC3E}">
        <p14:creationId xmlns:p14="http://schemas.microsoft.com/office/powerpoint/2010/main" val="2008151023"/>
      </p:ext>
    </p:extLst>
  </p:cSld>
  <p:clrMapOvr>
    <a:masterClrMapping/>
  </p:clrMapOvr>
  <p:transition spd="slow">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EBECA3-CF69-4402-A3F9-AECA68F883C2}"/>
              </a:ext>
            </a:extLst>
          </p:cNvPr>
          <p:cNvSpPr>
            <a:spLocks noGrp="1"/>
          </p:cNvSpPr>
          <p:nvPr>
            <p:ph type="title"/>
          </p:nvPr>
        </p:nvSpPr>
        <p:spPr>
          <a:xfrm>
            <a:off x="838200" y="1533172"/>
            <a:ext cx="10515600" cy="1500188"/>
          </a:xfrm>
        </p:spPr>
        <p:txBody>
          <a:bodyPr/>
          <a:lstStyle/>
          <a:p>
            <a:r>
              <a:rPr lang="fr-CA" dirty="0"/>
              <a:t>Enjeux individuels</a:t>
            </a:r>
          </a:p>
        </p:txBody>
      </p:sp>
      <p:sp>
        <p:nvSpPr>
          <p:cNvPr id="3" name="Espace réservé du texte 2">
            <a:extLst>
              <a:ext uri="{FF2B5EF4-FFF2-40B4-BE49-F238E27FC236}">
                <a16:creationId xmlns:a16="http://schemas.microsoft.com/office/drawing/2014/main" id="{3B720F4D-0E1D-4412-8455-C005D3FCC6E0}"/>
              </a:ext>
            </a:extLst>
          </p:cNvPr>
          <p:cNvSpPr>
            <a:spLocks noGrp="1"/>
          </p:cNvSpPr>
          <p:nvPr>
            <p:ph type="body" idx="1"/>
          </p:nvPr>
        </p:nvSpPr>
        <p:spPr>
          <a:xfrm>
            <a:off x="838200" y="3275284"/>
            <a:ext cx="10515600" cy="2839142"/>
          </a:xfrm>
        </p:spPr>
        <p:txBody>
          <a:bodyPr>
            <a:normAutofit/>
          </a:bodyPr>
          <a:lstStyle/>
          <a:p>
            <a:r>
              <a:rPr lang="fr-CA" sz="3600" dirty="0"/>
              <a:t>1. L’accès à l’information : une totale opacité</a:t>
            </a:r>
          </a:p>
          <a:p>
            <a:r>
              <a:rPr lang="fr-CA" sz="3600" dirty="0"/>
              <a:t>2. La santé et la sécurité : directement menacées</a:t>
            </a:r>
          </a:p>
          <a:p>
            <a:r>
              <a:rPr lang="fr-CA" sz="3600" dirty="0"/>
              <a:t>3. La tranquillité : gravement compromise</a:t>
            </a:r>
          </a:p>
          <a:p>
            <a:r>
              <a:rPr lang="fr-CA" sz="3600" dirty="0"/>
              <a:t>4. La valeur des propriétés fortement affectée</a:t>
            </a:r>
          </a:p>
        </p:txBody>
      </p:sp>
      <p:sp>
        <p:nvSpPr>
          <p:cNvPr id="4" name="Espace réservé du numéro de diapositive 3">
            <a:extLst>
              <a:ext uri="{FF2B5EF4-FFF2-40B4-BE49-F238E27FC236}">
                <a16:creationId xmlns:a16="http://schemas.microsoft.com/office/drawing/2014/main" id="{17A70D5A-BFEA-490E-8663-2CEFA0FFE411}"/>
              </a:ext>
            </a:extLst>
          </p:cNvPr>
          <p:cNvSpPr>
            <a:spLocks noGrp="1"/>
          </p:cNvSpPr>
          <p:nvPr>
            <p:ph type="sldNum" sz="quarter" idx="12"/>
          </p:nvPr>
        </p:nvSpPr>
        <p:spPr/>
        <p:txBody>
          <a:bodyPr/>
          <a:lstStyle/>
          <a:p>
            <a:fld id="{DE6D9B20-C54C-47D3-86B8-B0D6A9A38537}" type="slidenum">
              <a:rPr lang="fr-CA" smtClean="0"/>
              <a:pPr/>
              <a:t>33</a:t>
            </a:fld>
            <a:endParaRPr lang="fr-CA"/>
          </a:p>
        </p:txBody>
      </p:sp>
    </p:spTree>
    <p:extLst>
      <p:ext uri="{BB962C8B-B14F-4D97-AF65-F5344CB8AC3E}">
        <p14:creationId xmlns:p14="http://schemas.microsoft.com/office/powerpoint/2010/main" val="3853595890"/>
      </p:ext>
    </p:extLst>
  </p:cSld>
  <p:clrMapOvr>
    <a:masterClrMapping/>
  </p:clrMapOvr>
  <p:transition spd="slow">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9E15DA-C07B-4C0E-B1D6-E73BF02AA7AF}"/>
              </a:ext>
            </a:extLst>
          </p:cNvPr>
          <p:cNvSpPr>
            <a:spLocks noGrp="1"/>
          </p:cNvSpPr>
          <p:nvPr>
            <p:ph type="title"/>
          </p:nvPr>
        </p:nvSpPr>
        <p:spPr/>
        <p:txBody>
          <a:bodyPr>
            <a:noAutofit/>
          </a:bodyPr>
          <a:lstStyle/>
          <a:p>
            <a:r>
              <a:rPr lang="fr-CA" sz="3600" dirty="0"/>
              <a:t>L’accès à l’information : des délais interminables pour un contenu fortement caviardé</a:t>
            </a:r>
          </a:p>
        </p:txBody>
      </p:sp>
      <p:sp>
        <p:nvSpPr>
          <p:cNvPr id="3" name="Espace réservé du contenu 2">
            <a:extLst>
              <a:ext uri="{FF2B5EF4-FFF2-40B4-BE49-F238E27FC236}">
                <a16:creationId xmlns:a16="http://schemas.microsoft.com/office/drawing/2014/main" id="{D761E345-0F15-4AAD-8841-73C70A1B1CE9}"/>
              </a:ext>
            </a:extLst>
          </p:cNvPr>
          <p:cNvSpPr>
            <a:spLocks noGrp="1"/>
          </p:cNvSpPr>
          <p:nvPr>
            <p:ph idx="1"/>
          </p:nvPr>
        </p:nvSpPr>
        <p:spPr>
          <a:xfrm>
            <a:off x="838200" y="2269678"/>
            <a:ext cx="10515600" cy="4325711"/>
          </a:xfrm>
        </p:spPr>
        <p:txBody>
          <a:bodyPr>
            <a:normAutofit fontScale="77500" lnSpcReduction="20000"/>
          </a:bodyPr>
          <a:lstStyle/>
          <a:p>
            <a:pPr>
              <a:lnSpc>
                <a:spcPct val="120000"/>
              </a:lnSpc>
            </a:pPr>
            <a:r>
              <a:rPr lang="fr-CA" dirty="0"/>
              <a:t>Les délais prévus par la Loi sur les hydrocarbures : 5 ans pour les levés géophysiques ou géochimiques et les sondages stratigraphiques et 2 ans pour les forages après la fermeture DÉFINITIVE du puits</a:t>
            </a:r>
          </a:p>
          <a:p>
            <a:pPr>
              <a:lnSpc>
                <a:spcPct val="120000"/>
              </a:lnSpc>
            </a:pPr>
            <a:r>
              <a:rPr lang="fr-CA" dirty="0"/>
              <a:t>Mais il faut compter d’autres périodes : passage de la recherche à la production d’hydrocarbures (8 ans), fermeture temporaire à fermeture définitive (20 ans), etc.</a:t>
            </a:r>
          </a:p>
          <a:p>
            <a:pPr>
              <a:lnSpc>
                <a:spcPct val="120000"/>
              </a:lnSpc>
            </a:pPr>
            <a:r>
              <a:rPr lang="fr-CA" dirty="0"/>
              <a:t>Donc, peut s’étirer sur quelques décennies!!!</a:t>
            </a:r>
          </a:p>
          <a:p>
            <a:pPr>
              <a:lnSpc>
                <a:spcPct val="120000"/>
              </a:lnSpc>
            </a:pPr>
            <a:r>
              <a:rPr lang="fr-CA" dirty="0"/>
              <a:t>Pas de prépondérance sur la Loi sur l’accès aux documents des organismes publics et la protection des renseignements personnels : objections à la divulgation pour protéger les secrets industriels et la concurrence des entreprises</a:t>
            </a:r>
          </a:p>
        </p:txBody>
      </p:sp>
      <p:sp>
        <p:nvSpPr>
          <p:cNvPr id="6" name="Espace réservé du numéro de diapositive 5">
            <a:extLst>
              <a:ext uri="{FF2B5EF4-FFF2-40B4-BE49-F238E27FC236}">
                <a16:creationId xmlns:a16="http://schemas.microsoft.com/office/drawing/2014/main" id="{2423E984-1012-42AF-8C16-C496583A3DC3}"/>
              </a:ext>
            </a:extLst>
          </p:cNvPr>
          <p:cNvSpPr>
            <a:spLocks noGrp="1"/>
          </p:cNvSpPr>
          <p:nvPr>
            <p:ph type="sldNum" sz="quarter" idx="12"/>
          </p:nvPr>
        </p:nvSpPr>
        <p:spPr/>
        <p:txBody>
          <a:bodyPr/>
          <a:lstStyle/>
          <a:p>
            <a:fld id="{DE6D9B20-C54C-47D3-86B8-B0D6A9A38537}" type="slidenum">
              <a:rPr lang="fr-CA" smtClean="0"/>
              <a:pPr/>
              <a:t>34</a:t>
            </a:fld>
            <a:endParaRPr lang="fr-CA" dirty="0"/>
          </a:p>
        </p:txBody>
      </p:sp>
    </p:spTree>
    <p:extLst>
      <p:ext uri="{BB962C8B-B14F-4D97-AF65-F5344CB8AC3E}">
        <p14:creationId xmlns:p14="http://schemas.microsoft.com/office/powerpoint/2010/main" val="3554160077"/>
      </p:ext>
    </p:extLst>
  </p:cSld>
  <p:clrMapOvr>
    <a:masterClrMapping/>
  </p:clrMapOvr>
  <p:transition spd="slow">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A0931C-B7A4-4BE7-A7F1-B602AF61C457}"/>
              </a:ext>
            </a:extLst>
          </p:cNvPr>
          <p:cNvSpPr>
            <a:spLocks noGrp="1"/>
          </p:cNvSpPr>
          <p:nvPr>
            <p:ph type="title"/>
          </p:nvPr>
        </p:nvSpPr>
        <p:spPr/>
        <p:txBody>
          <a:bodyPr>
            <a:normAutofit/>
          </a:bodyPr>
          <a:lstStyle/>
          <a:p>
            <a:r>
              <a:rPr lang="fr-CA" sz="4000" dirty="0"/>
              <a:t>La tranquillité : gravement compromise </a:t>
            </a:r>
          </a:p>
        </p:txBody>
      </p:sp>
      <p:sp>
        <p:nvSpPr>
          <p:cNvPr id="3" name="Espace réservé du contenu 2">
            <a:extLst>
              <a:ext uri="{FF2B5EF4-FFF2-40B4-BE49-F238E27FC236}">
                <a16:creationId xmlns:a16="http://schemas.microsoft.com/office/drawing/2014/main" id="{DCCFAF2B-6ACD-4DDC-BE74-F3CE344208C1}"/>
              </a:ext>
            </a:extLst>
          </p:cNvPr>
          <p:cNvSpPr>
            <a:spLocks noGrp="1"/>
          </p:cNvSpPr>
          <p:nvPr>
            <p:ph idx="1"/>
          </p:nvPr>
        </p:nvSpPr>
        <p:spPr/>
        <p:txBody>
          <a:bodyPr>
            <a:normAutofit fontScale="70000" lnSpcReduction="20000"/>
          </a:bodyPr>
          <a:lstStyle/>
          <a:p>
            <a:pPr>
              <a:lnSpc>
                <a:spcPct val="120000"/>
              </a:lnSpc>
            </a:pPr>
            <a:r>
              <a:rPr lang="fr-CA" dirty="0"/>
              <a:t>Pour chaque puits : des centaines de camions qui circulent, y compris dans un quartier résidentiel (exemple : Gaspé)…</a:t>
            </a:r>
          </a:p>
          <a:p>
            <a:pPr>
              <a:lnSpc>
                <a:spcPct val="120000"/>
              </a:lnSpc>
            </a:pPr>
            <a:r>
              <a:rPr lang="fr-CA" dirty="0"/>
              <a:t>Des outils et procédés bruyants opérés 24 heures par jour</a:t>
            </a:r>
          </a:p>
          <a:p>
            <a:pPr>
              <a:lnSpc>
                <a:spcPct val="120000"/>
              </a:lnSpc>
            </a:pPr>
            <a:r>
              <a:rPr lang="fr-CA" dirty="0"/>
              <a:t>Un éclairage artificiel imposant et digne d’un terrain de sport</a:t>
            </a:r>
          </a:p>
          <a:p>
            <a:pPr>
              <a:lnSpc>
                <a:spcPct val="120000"/>
              </a:lnSpc>
            </a:pPr>
            <a:r>
              <a:rPr lang="fr-CA" dirty="0"/>
              <a:t>Des accidents de circulation multipliés</a:t>
            </a:r>
          </a:p>
          <a:p>
            <a:pPr>
              <a:lnSpc>
                <a:spcPct val="120000"/>
              </a:lnSpc>
            </a:pPr>
            <a:r>
              <a:rPr lang="fr-CA" dirty="0"/>
              <a:t>Multiplication des problèmes sociaux : prostitution, trafic de stupéfiants, augmentation de la criminalité</a:t>
            </a:r>
          </a:p>
          <a:p>
            <a:pPr>
              <a:lnSpc>
                <a:spcPct val="120000"/>
              </a:lnSpc>
            </a:pPr>
            <a:r>
              <a:rPr lang="fr-CA" dirty="0"/>
              <a:t>Accentuation des écarts sociaux entre les gagnants et les perdants de l’exploitation des hydrocarbures</a:t>
            </a:r>
          </a:p>
        </p:txBody>
      </p:sp>
      <p:sp>
        <p:nvSpPr>
          <p:cNvPr id="6" name="Espace réservé du numéro de diapositive 5">
            <a:extLst>
              <a:ext uri="{FF2B5EF4-FFF2-40B4-BE49-F238E27FC236}">
                <a16:creationId xmlns:a16="http://schemas.microsoft.com/office/drawing/2014/main" id="{89E6D804-0833-4DDF-928A-1443530C3E02}"/>
              </a:ext>
            </a:extLst>
          </p:cNvPr>
          <p:cNvSpPr>
            <a:spLocks noGrp="1"/>
          </p:cNvSpPr>
          <p:nvPr>
            <p:ph type="sldNum" sz="quarter" idx="12"/>
          </p:nvPr>
        </p:nvSpPr>
        <p:spPr/>
        <p:txBody>
          <a:bodyPr/>
          <a:lstStyle/>
          <a:p>
            <a:fld id="{DE6D9B20-C54C-47D3-86B8-B0D6A9A38537}" type="slidenum">
              <a:rPr lang="fr-CA" smtClean="0"/>
              <a:pPr/>
              <a:t>35</a:t>
            </a:fld>
            <a:endParaRPr lang="fr-CA" dirty="0"/>
          </a:p>
        </p:txBody>
      </p:sp>
    </p:spTree>
    <p:extLst>
      <p:ext uri="{BB962C8B-B14F-4D97-AF65-F5344CB8AC3E}">
        <p14:creationId xmlns:p14="http://schemas.microsoft.com/office/powerpoint/2010/main" val="3954740763"/>
      </p:ext>
    </p:extLst>
  </p:cSld>
  <p:clrMapOvr>
    <a:masterClrMapping/>
  </p:clrMapOvr>
  <p:transition spd="slow">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886983-D872-4DAB-9C62-9B7470B6F0C0}"/>
              </a:ext>
            </a:extLst>
          </p:cNvPr>
          <p:cNvSpPr>
            <a:spLocks noGrp="1"/>
          </p:cNvSpPr>
          <p:nvPr>
            <p:ph type="title"/>
          </p:nvPr>
        </p:nvSpPr>
        <p:spPr/>
        <p:txBody>
          <a:bodyPr/>
          <a:lstStyle/>
          <a:p>
            <a:r>
              <a:rPr lang="fr-CA" dirty="0"/>
              <a:t>La santé et la sécurité : directement menacées</a:t>
            </a:r>
          </a:p>
        </p:txBody>
      </p:sp>
      <p:sp>
        <p:nvSpPr>
          <p:cNvPr id="3" name="Espace réservé du contenu 2">
            <a:extLst>
              <a:ext uri="{FF2B5EF4-FFF2-40B4-BE49-F238E27FC236}">
                <a16:creationId xmlns:a16="http://schemas.microsoft.com/office/drawing/2014/main" id="{B6A7993C-ED33-4337-9E87-92E19193421D}"/>
              </a:ext>
            </a:extLst>
          </p:cNvPr>
          <p:cNvSpPr>
            <a:spLocks noGrp="1"/>
          </p:cNvSpPr>
          <p:nvPr>
            <p:ph idx="1"/>
          </p:nvPr>
        </p:nvSpPr>
        <p:spPr>
          <a:xfrm>
            <a:off x="838200" y="2269679"/>
            <a:ext cx="10515600" cy="4189412"/>
          </a:xfrm>
        </p:spPr>
        <p:txBody>
          <a:bodyPr>
            <a:normAutofit fontScale="92500" lnSpcReduction="10000"/>
          </a:bodyPr>
          <a:lstStyle/>
          <a:p>
            <a:r>
              <a:rPr lang="fr-CA" dirty="0"/>
              <a:t>Les études montrent de graves problèmes de santé pour les personnes qui vivent en périphérie des forages gaziers et pétroliers : de problèmes pulmonaires jusqu’à certains cancers </a:t>
            </a:r>
          </a:p>
          <a:p>
            <a:pPr lvl="1"/>
            <a:r>
              <a:rPr lang="fr-CA" sz="2600" dirty="0"/>
              <a:t>Marc </a:t>
            </a:r>
            <a:r>
              <a:rPr lang="fr-CA" sz="2600" dirty="0" err="1"/>
              <a:t>Brullemans</a:t>
            </a:r>
            <a:r>
              <a:rPr lang="fr-CA" sz="2600" dirty="0"/>
              <a:t>, Marc Durand, Richard E. Langelier, Céline Marier, Chantal </a:t>
            </a:r>
            <a:r>
              <a:rPr lang="fr-CA" sz="2600" dirty="0" err="1"/>
              <a:t>Savaria</a:t>
            </a:r>
            <a:r>
              <a:rPr lang="fr-CA" sz="2600" dirty="0"/>
              <a:t>, </a:t>
            </a:r>
            <a:r>
              <a:rPr lang="fr-CA" sz="2600" i="1" dirty="0"/>
              <a:t>Le Règlement sur le prélèvement des eaux et leur protection  ou comment sacrifier l’eau potable pour quelques gouttes de pétrole</a:t>
            </a:r>
            <a:r>
              <a:rPr lang="fr-CA" sz="2600" dirty="0"/>
              <a:t>, janvier 2016, 153 p. </a:t>
            </a:r>
          </a:p>
          <a:p>
            <a:pPr lvl="1"/>
            <a:r>
              <a:rPr lang="fr-CA" sz="2600" dirty="0"/>
              <a:t>Richard E. Langelier (</a:t>
            </a:r>
            <a:r>
              <a:rPr lang="fr-CA" sz="2600" dirty="0" err="1"/>
              <a:t>Dir</a:t>
            </a:r>
            <a:r>
              <a:rPr lang="fr-CA" sz="2600" dirty="0"/>
              <a:t>.), Marc </a:t>
            </a:r>
            <a:r>
              <a:rPr lang="fr-CA" sz="2600" dirty="0" err="1"/>
              <a:t>Brullemans</a:t>
            </a:r>
            <a:r>
              <a:rPr lang="fr-CA" sz="2600" dirty="0"/>
              <a:t>, Marc Durand, Céline Marier, Chantal </a:t>
            </a:r>
            <a:r>
              <a:rPr lang="fr-CA" sz="2600" dirty="0" err="1"/>
              <a:t>Savaria</a:t>
            </a:r>
            <a:r>
              <a:rPr lang="fr-CA" sz="2600" dirty="0"/>
              <a:t>, </a:t>
            </a:r>
            <a:r>
              <a:rPr lang="fr-CA" sz="2600" i="1" dirty="0"/>
              <a:t>La recherche des hydrocarbures par des méthodes non conventionnelles et ses conséquences environnementales et sociales</a:t>
            </a:r>
            <a:r>
              <a:rPr lang="fr-CA" sz="2600" dirty="0"/>
              <a:t>, octobre 2017, 200 p. </a:t>
            </a:r>
          </a:p>
        </p:txBody>
      </p:sp>
      <p:sp>
        <p:nvSpPr>
          <p:cNvPr id="6" name="Espace réservé du numéro de diapositive 5">
            <a:extLst>
              <a:ext uri="{FF2B5EF4-FFF2-40B4-BE49-F238E27FC236}">
                <a16:creationId xmlns:a16="http://schemas.microsoft.com/office/drawing/2014/main" id="{52B22682-A359-4FF1-ACC9-8F331494E301}"/>
              </a:ext>
            </a:extLst>
          </p:cNvPr>
          <p:cNvSpPr>
            <a:spLocks noGrp="1"/>
          </p:cNvSpPr>
          <p:nvPr>
            <p:ph type="sldNum" sz="quarter" idx="12"/>
          </p:nvPr>
        </p:nvSpPr>
        <p:spPr/>
        <p:txBody>
          <a:bodyPr/>
          <a:lstStyle/>
          <a:p>
            <a:fld id="{DE6D9B20-C54C-47D3-86B8-B0D6A9A38537}" type="slidenum">
              <a:rPr lang="fr-CA" smtClean="0"/>
              <a:pPr/>
              <a:t>36</a:t>
            </a:fld>
            <a:endParaRPr lang="fr-CA" dirty="0"/>
          </a:p>
        </p:txBody>
      </p:sp>
    </p:spTree>
    <p:extLst>
      <p:ext uri="{BB962C8B-B14F-4D97-AF65-F5344CB8AC3E}">
        <p14:creationId xmlns:p14="http://schemas.microsoft.com/office/powerpoint/2010/main" val="3272958766"/>
      </p:ext>
    </p:extLst>
  </p:cSld>
  <p:clrMapOvr>
    <a:masterClrMapping/>
  </p:clrMapOvr>
  <p:transition spd="slow">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CEDBE8-B663-4F05-8664-989B105F1752}"/>
              </a:ext>
            </a:extLst>
          </p:cNvPr>
          <p:cNvSpPr>
            <a:spLocks noGrp="1"/>
          </p:cNvSpPr>
          <p:nvPr>
            <p:ph type="title"/>
          </p:nvPr>
        </p:nvSpPr>
        <p:spPr/>
        <p:txBody>
          <a:bodyPr>
            <a:normAutofit/>
          </a:bodyPr>
          <a:lstStyle/>
          <a:p>
            <a:r>
              <a:rPr lang="fr-CA" sz="4200" dirty="0"/>
              <a:t>La valeur des propriétés : fortement affectée</a:t>
            </a:r>
          </a:p>
        </p:txBody>
      </p:sp>
      <p:sp>
        <p:nvSpPr>
          <p:cNvPr id="3" name="Espace réservé du contenu 2">
            <a:extLst>
              <a:ext uri="{FF2B5EF4-FFF2-40B4-BE49-F238E27FC236}">
                <a16:creationId xmlns:a16="http://schemas.microsoft.com/office/drawing/2014/main" id="{9C22216E-D0F5-4312-BB0A-3BF42B54A77F}"/>
              </a:ext>
            </a:extLst>
          </p:cNvPr>
          <p:cNvSpPr>
            <a:spLocks noGrp="1"/>
          </p:cNvSpPr>
          <p:nvPr>
            <p:ph idx="1"/>
          </p:nvPr>
        </p:nvSpPr>
        <p:spPr/>
        <p:txBody>
          <a:bodyPr>
            <a:normAutofit lnSpcReduction="10000"/>
          </a:bodyPr>
          <a:lstStyle/>
          <a:p>
            <a:r>
              <a:rPr lang="fr-CA" dirty="0"/>
              <a:t>Multiples inscriptions dans le registre foncier relatif aux hydrocarbures consulté par les notaires</a:t>
            </a:r>
          </a:p>
          <a:p>
            <a:r>
              <a:rPr lang="fr-CA" dirty="0"/>
              <a:t>Possibilité d’expropriation en phase de production des hydrocarbures</a:t>
            </a:r>
          </a:p>
          <a:p>
            <a:r>
              <a:rPr lang="fr-CA" dirty="0"/>
              <a:t>Épée de Damoclès suspendue durant tout le cycle de cueillette des hydrocarbures (plusieurs décennies)</a:t>
            </a:r>
          </a:p>
          <a:p>
            <a:r>
              <a:rPr lang="fr-CA" dirty="0"/>
              <a:t>Achèteriez-vous une propriété en sachant que votre voisin risque d’abriter des puits pétroliers ou gaziers?</a:t>
            </a:r>
          </a:p>
        </p:txBody>
      </p:sp>
      <p:sp>
        <p:nvSpPr>
          <p:cNvPr id="6" name="Espace réservé du numéro de diapositive 5">
            <a:extLst>
              <a:ext uri="{FF2B5EF4-FFF2-40B4-BE49-F238E27FC236}">
                <a16:creationId xmlns:a16="http://schemas.microsoft.com/office/drawing/2014/main" id="{5950CCB2-A745-46AD-9171-7521D7523CFA}"/>
              </a:ext>
            </a:extLst>
          </p:cNvPr>
          <p:cNvSpPr>
            <a:spLocks noGrp="1"/>
          </p:cNvSpPr>
          <p:nvPr>
            <p:ph type="sldNum" sz="quarter" idx="12"/>
          </p:nvPr>
        </p:nvSpPr>
        <p:spPr/>
        <p:txBody>
          <a:bodyPr/>
          <a:lstStyle/>
          <a:p>
            <a:fld id="{DE6D9B20-C54C-47D3-86B8-B0D6A9A38537}" type="slidenum">
              <a:rPr lang="fr-CA" smtClean="0"/>
              <a:pPr/>
              <a:t>37</a:t>
            </a:fld>
            <a:endParaRPr lang="fr-CA" dirty="0"/>
          </a:p>
        </p:txBody>
      </p:sp>
    </p:spTree>
    <p:extLst>
      <p:ext uri="{BB962C8B-B14F-4D97-AF65-F5344CB8AC3E}">
        <p14:creationId xmlns:p14="http://schemas.microsoft.com/office/powerpoint/2010/main" val="2672593629"/>
      </p:ext>
    </p:extLst>
  </p:cSld>
  <p:clrMapOvr>
    <a:masterClrMapping/>
  </p:clrMapOvr>
  <p:transition spd="slow">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155FF1-57F9-43C4-A158-92B654E2732B}"/>
              </a:ext>
            </a:extLst>
          </p:cNvPr>
          <p:cNvSpPr>
            <a:spLocks noGrp="1"/>
          </p:cNvSpPr>
          <p:nvPr>
            <p:ph type="title"/>
          </p:nvPr>
        </p:nvSpPr>
        <p:spPr/>
        <p:txBody>
          <a:bodyPr/>
          <a:lstStyle/>
          <a:p>
            <a:r>
              <a:rPr lang="fr-CA" dirty="0"/>
              <a:t>Conclusion générale : </a:t>
            </a:r>
            <a:br>
              <a:rPr lang="fr-CA" dirty="0"/>
            </a:br>
            <a:r>
              <a:rPr lang="fr-CA" dirty="0"/>
              <a:t>Tout ça pour ça?</a:t>
            </a:r>
          </a:p>
        </p:txBody>
      </p:sp>
      <p:sp>
        <p:nvSpPr>
          <p:cNvPr id="3" name="Espace réservé du contenu 2">
            <a:extLst>
              <a:ext uri="{FF2B5EF4-FFF2-40B4-BE49-F238E27FC236}">
                <a16:creationId xmlns:a16="http://schemas.microsoft.com/office/drawing/2014/main" id="{362DE1FD-4EA2-4C19-94D8-647E21AEEB8B}"/>
              </a:ext>
            </a:extLst>
          </p:cNvPr>
          <p:cNvSpPr>
            <a:spLocks noGrp="1"/>
          </p:cNvSpPr>
          <p:nvPr>
            <p:ph idx="1"/>
          </p:nvPr>
        </p:nvSpPr>
        <p:spPr>
          <a:xfrm>
            <a:off x="838200" y="2269679"/>
            <a:ext cx="10515600" cy="4048126"/>
          </a:xfrm>
        </p:spPr>
        <p:txBody>
          <a:bodyPr/>
          <a:lstStyle/>
          <a:p>
            <a:r>
              <a:rPr lang="fr-CA" dirty="0"/>
              <a:t>Déséquilibre absolu entre les avantages et les inconvénients</a:t>
            </a:r>
          </a:p>
          <a:p>
            <a:r>
              <a:rPr lang="fr-CA" dirty="0"/>
              <a:t>Une orientation incompatible avec nos objectifs de transition énergétique</a:t>
            </a:r>
          </a:p>
          <a:p>
            <a:r>
              <a:rPr lang="fr-CA" dirty="0"/>
              <a:t>Une orientation catastrophique pour le climat, l’environnement, la société</a:t>
            </a:r>
          </a:p>
          <a:p>
            <a:r>
              <a:rPr lang="fr-CA" dirty="0"/>
              <a:t>Une orientation qui ne répond à aucun critère rationnel</a:t>
            </a:r>
          </a:p>
          <a:p>
            <a:r>
              <a:rPr lang="fr-CA" dirty="0"/>
              <a:t>Une orientation à rebours de l’Histoire</a:t>
            </a:r>
          </a:p>
        </p:txBody>
      </p:sp>
      <p:sp>
        <p:nvSpPr>
          <p:cNvPr id="6" name="Espace réservé du numéro de diapositive 5">
            <a:extLst>
              <a:ext uri="{FF2B5EF4-FFF2-40B4-BE49-F238E27FC236}">
                <a16:creationId xmlns:a16="http://schemas.microsoft.com/office/drawing/2014/main" id="{2000D3FA-7A8A-40A8-9906-4FD0E026F818}"/>
              </a:ext>
            </a:extLst>
          </p:cNvPr>
          <p:cNvSpPr>
            <a:spLocks noGrp="1"/>
          </p:cNvSpPr>
          <p:nvPr>
            <p:ph type="sldNum" sz="quarter" idx="12"/>
          </p:nvPr>
        </p:nvSpPr>
        <p:spPr/>
        <p:txBody>
          <a:bodyPr/>
          <a:lstStyle/>
          <a:p>
            <a:fld id="{DE6D9B20-C54C-47D3-86B8-B0D6A9A38537}" type="slidenum">
              <a:rPr lang="fr-CA" smtClean="0"/>
              <a:pPr/>
              <a:t>38</a:t>
            </a:fld>
            <a:endParaRPr lang="fr-CA" dirty="0"/>
          </a:p>
        </p:txBody>
      </p:sp>
    </p:spTree>
    <p:extLst>
      <p:ext uri="{BB962C8B-B14F-4D97-AF65-F5344CB8AC3E}">
        <p14:creationId xmlns:p14="http://schemas.microsoft.com/office/powerpoint/2010/main" val="1842478668"/>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059625-09F8-490D-AE73-330E430DC8CC}"/>
              </a:ext>
            </a:extLst>
          </p:cNvPr>
          <p:cNvSpPr>
            <a:spLocks noGrp="1"/>
          </p:cNvSpPr>
          <p:nvPr>
            <p:ph type="title"/>
          </p:nvPr>
        </p:nvSpPr>
        <p:spPr>
          <a:xfrm>
            <a:off x="838200" y="365125"/>
            <a:ext cx="10515600" cy="1325563"/>
          </a:xfrm>
        </p:spPr>
        <p:txBody>
          <a:bodyPr>
            <a:noAutofit/>
          </a:bodyPr>
          <a:lstStyle/>
          <a:p>
            <a:pPr>
              <a:lnSpc>
                <a:spcPct val="100000"/>
              </a:lnSpc>
            </a:pPr>
            <a:r>
              <a:rPr lang="fr-CA" sz="3200" dirty="0">
                <a:blipFill>
                  <a:blip r:embed="rId2"/>
                  <a:tile tx="0" ty="0" sx="100000" sy="100000" flip="none" algn="tl"/>
                </a:blipFill>
              </a:rPr>
              <a:t>Premier enjeu </a:t>
            </a:r>
            <a:br>
              <a:rPr lang="fr-CA" sz="3200" dirty="0"/>
            </a:br>
            <a:r>
              <a:rPr lang="fr-CA" sz="3200" dirty="0"/>
              <a:t>L’accès à l’information pour les municipalités locales et les MRC</a:t>
            </a:r>
          </a:p>
        </p:txBody>
      </p:sp>
      <p:sp>
        <p:nvSpPr>
          <p:cNvPr id="3" name="Espace réservé du contenu 2">
            <a:extLst>
              <a:ext uri="{FF2B5EF4-FFF2-40B4-BE49-F238E27FC236}">
                <a16:creationId xmlns:a16="http://schemas.microsoft.com/office/drawing/2014/main" id="{4E15D520-E61E-4321-9FBD-3FA5525A157C}"/>
              </a:ext>
            </a:extLst>
          </p:cNvPr>
          <p:cNvSpPr>
            <a:spLocks noGrp="1"/>
          </p:cNvSpPr>
          <p:nvPr>
            <p:ph idx="1"/>
          </p:nvPr>
        </p:nvSpPr>
        <p:spPr>
          <a:xfrm>
            <a:off x="838200" y="2106385"/>
            <a:ext cx="10515600" cy="4386490"/>
          </a:xfrm>
        </p:spPr>
        <p:txBody>
          <a:bodyPr>
            <a:normAutofit fontScale="92500" lnSpcReduction="10000"/>
          </a:bodyPr>
          <a:lstStyle/>
          <a:p>
            <a:pPr>
              <a:lnSpc>
                <a:spcPct val="120000"/>
              </a:lnSpc>
            </a:pPr>
            <a:r>
              <a:rPr lang="fr-CA" dirty="0"/>
              <a:t>Plusieurs dispositions de la Loi et des projets de règlements prévoient des obligations d’aviser les municipalités concernées par des projets de recherche ou de production d’hydrocarbures</a:t>
            </a:r>
          </a:p>
          <a:p>
            <a:pPr>
              <a:lnSpc>
                <a:spcPct val="120000"/>
              </a:lnSpc>
            </a:pPr>
            <a:r>
              <a:rPr lang="fr-CA" dirty="0"/>
              <a:t>C’est un gain obtenu par les municipalités, car le projet de loi, à l’origine, ne prévoyait aucune obligation en ce sens</a:t>
            </a:r>
          </a:p>
          <a:p>
            <a:pPr>
              <a:lnSpc>
                <a:spcPct val="120000"/>
              </a:lnSpc>
            </a:pPr>
            <a:r>
              <a:rPr lang="fr-CA" dirty="0"/>
              <a:t>Réponse à l’invasion sauvage des territoires de 2008 à 2012 par les gazières</a:t>
            </a:r>
          </a:p>
          <a:p>
            <a:pPr>
              <a:lnSpc>
                <a:spcPct val="120000"/>
              </a:lnSpc>
            </a:pPr>
            <a:r>
              <a:rPr lang="fr-CA" dirty="0"/>
              <a:t>Mais est-ce efficace et suffisant?</a:t>
            </a:r>
          </a:p>
        </p:txBody>
      </p:sp>
      <p:sp>
        <p:nvSpPr>
          <p:cNvPr id="6" name="Espace réservé du numéro de diapositive 5">
            <a:extLst>
              <a:ext uri="{FF2B5EF4-FFF2-40B4-BE49-F238E27FC236}">
                <a16:creationId xmlns:a16="http://schemas.microsoft.com/office/drawing/2014/main" id="{8A08C445-1004-47BE-9DE9-6C7EFE228E66}"/>
              </a:ext>
            </a:extLst>
          </p:cNvPr>
          <p:cNvSpPr>
            <a:spLocks noGrp="1"/>
          </p:cNvSpPr>
          <p:nvPr>
            <p:ph type="sldNum" sz="quarter" idx="12"/>
          </p:nvPr>
        </p:nvSpPr>
        <p:spPr/>
        <p:txBody>
          <a:bodyPr/>
          <a:lstStyle/>
          <a:p>
            <a:fld id="{DE6D9B20-C54C-47D3-86B8-B0D6A9A38537}" type="slidenum">
              <a:rPr lang="fr-CA" smtClean="0"/>
              <a:pPr/>
              <a:t>4</a:t>
            </a:fld>
            <a:endParaRPr lang="fr-CA" dirty="0"/>
          </a:p>
        </p:txBody>
      </p:sp>
    </p:spTree>
    <p:extLst>
      <p:ext uri="{BB962C8B-B14F-4D97-AF65-F5344CB8AC3E}">
        <p14:creationId xmlns:p14="http://schemas.microsoft.com/office/powerpoint/2010/main" val="1464490065"/>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FFEBE4-363C-49DC-889A-4C7CFDAA4744}"/>
              </a:ext>
            </a:extLst>
          </p:cNvPr>
          <p:cNvSpPr>
            <a:spLocks noGrp="1"/>
          </p:cNvSpPr>
          <p:nvPr>
            <p:ph type="title"/>
          </p:nvPr>
        </p:nvSpPr>
        <p:spPr>
          <a:xfrm>
            <a:off x="838200" y="327924"/>
            <a:ext cx="10515600" cy="1325563"/>
          </a:xfrm>
        </p:spPr>
        <p:txBody>
          <a:bodyPr>
            <a:noAutofit/>
          </a:bodyPr>
          <a:lstStyle/>
          <a:p>
            <a:r>
              <a:rPr lang="fr-CA" sz="3200" dirty="0"/>
              <a:t>1. L’avis du gouvernement à la municipalité locale et à la MRC de la vente des permis de recherche d’hydrocarbures</a:t>
            </a:r>
          </a:p>
        </p:txBody>
      </p:sp>
      <p:sp>
        <p:nvSpPr>
          <p:cNvPr id="3" name="Espace réservé du contenu 2">
            <a:extLst>
              <a:ext uri="{FF2B5EF4-FFF2-40B4-BE49-F238E27FC236}">
                <a16:creationId xmlns:a16="http://schemas.microsoft.com/office/drawing/2014/main" id="{09276049-F6BC-4482-B5B2-1120507F4483}"/>
              </a:ext>
            </a:extLst>
          </p:cNvPr>
          <p:cNvSpPr>
            <a:spLocks noGrp="1"/>
          </p:cNvSpPr>
          <p:nvPr>
            <p:ph idx="1"/>
          </p:nvPr>
        </p:nvSpPr>
        <p:spPr>
          <a:xfrm>
            <a:off x="838200" y="2302329"/>
            <a:ext cx="10515600" cy="3874634"/>
          </a:xfrm>
        </p:spPr>
        <p:txBody>
          <a:bodyPr>
            <a:normAutofit/>
          </a:bodyPr>
          <a:lstStyle/>
          <a:p>
            <a:pPr>
              <a:lnSpc>
                <a:spcPct val="100000"/>
              </a:lnSpc>
              <a:spcAft>
                <a:spcPts val="1000"/>
              </a:spcAft>
            </a:pPr>
            <a:r>
              <a:rPr lang="fr-CA" dirty="0"/>
              <a:t>Aura peu d’impacts, car les permis ont déjà été cédés</a:t>
            </a:r>
          </a:p>
          <a:p>
            <a:pPr>
              <a:lnSpc>
                <a:spcPct val="100000"/>
              </a:lnSpc>
              <a:spcAft>
                <a:spcPts val="1000"/>
              </a:spcAft>
            </a:pPr>
            <a:r>
              <a:rPr lang="fr-CA" dirty="0"/>
              <a:t>Avis court : 45 jours</a:t>
            </a:r>
          </a:p>
          <a:p>
            <a:pPr>
              <a:lnSpc>
                <a:spcPct val="100000"/>
              </a:lnSpc>
              <a:spcAft>
                <a:spcPts val="1000"/>
              </a:spcAft>
            </a:pPr>
            <a:r>
              <a:rPr lang="fr-CA" dirty="0"/>
              <a:t>Impossibilité d’acheter les « claims » pour les municipalités</a:t>
            </a:r>
          </a:p>
          <a:p>
            <a:pPr>
              <a:lnSpc>
                <a:spcPct val="100000"/>
              </a:lnSpc>
              <a:spcAft>
                <a:spcPts val="1000"/>
              </a:spcAft>
            </a:pPr>
            <a:r>
              <a:rPr lang="fr-CA" dirty="0"/>
              <a:t>Trouver une équipe d’experts, monter un dossier convaincant sur les possibles « conflits d’usage » exigent temps, énergie, frais importants pour un improbable succès </a:t>
            </a:r>
          </a:p>
        </p:txBody>
      </p:sp>
      <p:sp>
        <p:nvSpPr>
          <p:cNvPr id="6" name="Espace réservé du numéro de diapositive 5">
            <a:extLst>
              <a:ext uri="{FF2B5EF4-FFF2-40B4-BE49-F238E27FC236}">
                <a16:creationId xmlns:a16="http://schemas.microsoft.com/office/drawing/2014/main" id="{F34FBC02-00C7-45B5-9E2F-035759C76F63}"/>
              </a:ext>
            </a:extLst>
          </p:cNvPr>
          <p:cNvSpPr>
            <a:spLocks noGrp="1"/>
          </p:cNvSpPr>
          <p:nvPr>
            <p:ph type="sldNum" sz="quarter" idx="12"/>
          </p:nvPr>
        </p:nvSpPr>
        <p:spPr/>
        <p:txBody>
          <a:bodyPr/>
          <a:lstStyle/>
          <a:p>
            <a:fld id="{DE6D9B20-C54C-47D3-86B8-B0D6A9A38537}" type="slidenum">
              <a:rPr lang="fr-CA" smtClean="0"/>
              <a:pPr/>
              <a:t>5</a:t>
            </a:fld>
            <a:endParaRPr lang="fr-CA" dirty="0"/>
          </a:p>
        </p:txBody>
      </p:sp>
    </p:spTree>
    <p:extLst>
      <p:ext uri="{BB962C8B-B14F-4D97-AF65-F5344CB8AC3E}">
        <p14:creationId xmlns:p14="http://schemas.microsoft.com/office/powerpoint/2010/main" val="1125961983"/>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FFDF6E-AAB0-4751-A8D9-E304C030C326}"/>
              </a:ext>
            </a:extLst>
          </p:cNvPr>
          <p:cNvSpPr>
            <a:spLocks noGrp="1"/>
          </p:cNvSpPr>
          <p:nvPr>
            <p:ph type="title"/>
          </p:nvPr>
        </p:nvSpPr>
        <p:spPr>
          <a:xfrm>
            <a:off x="838200" y="332468"/>
            <a:ext cx="10967357" cy="1325563"/>
          </a:xfrm>
        </p:spPr>
        <p:txBody>
          <a:bodyPr>
            <a:noAutofit/>
          </a:bodyPr>
          <a:lstStyle/>
          <a:p>
            <a:r>
              <a:rPr lang="fr-CA" sz="3600" dirty="0"/>
              <a:t>2. L’avis à la municipalité locale du propriétaire sur la découverte de gaz sur son terrain</a:t>
            </a:r>
          </a:p>
        </p:txBody>
      </p:sp>
      <p:sp>
        <p:nvSpPr>
          <p:cNvPr id="3" name="Espace réservé du contenu 2">
            <a:extLst>
              <a:ext uri="{FF2B5EF4-FFF2-40B4-BE49-F238E27FC236}">
                <a16:creationId xmlns:a16="http://schemas.microsoft.com/office/drawing/2014/main" id="{0758D140-36DA-411F-8D14-A1D328C0E992}"/>
              </a:ext>
            </a:extLst>
          </p:cNvPr>
          <p:cNvSpPr>
            <a:spLocks noGrp="1"/>
          </p:cNvSpPr>
          <p:nvPr>
            <p:ph idx="1"/>
          </p:nvPr>
        </p:nvSpPr>
        <p:spPr>
          <a:xfrm>
            <a:off x="838200" y="2302329"/>
            <a:ext cx="10346871" cy="3874633"/>
          </a:xfrm>
        </p:spPr>
        <p:txBody>
          <a:bodyPr>
            <a:normAutofit/>
          </a:bodyPr>
          <a:lstStyle/>
          <a:p>
            <a:pPr>
              <a:spcAft>
                <a:spcPts val="800"/>
              </a:spcAft>
            </a:pPr>
            <a:r>
              <a:rPr lang="fr-CA" dirty="0"/>
              <a:t>Pas de délai prévu (« avec diligence »)</a:t>
            </a:r>
          </a:p>
          <a:p>
            <a:pPr>
              <a:spcAft>
                <a:spcPts val="800"/>
              </a:spcAft>
            </a:pPr>
            <a:r>
              <a:rPr lang="fr-CA" dirty="0"/>
              <a:t>Simple courtoisie? </a:t>
            </a:r>
          </a:p>
          <a:p>
            <a:pPr>
              <a:spcAft>
                <a:spcPts val="800"/>
              </a:spcAft>
            </a:pPr>
            <a:r>
              <a:rPr lang="fr-CA" dirty="0"/>
              <a:t>Que peut faire la municipalité face à ce citoyen « malchanceux »? Mais doit préparer l’opposition à l’octroi de la licence (si pas déjà cédé)</a:t>
            </a:r>
          </a:p>
          <a:p>
            <a:pPr>
              <a:spcAft>
                <a:spcPts val="800"/>
              </a:spcAft>
            </a:pPr>
            <a:r>
              <a:rPr lang="fr-CA" dirty="0"/>
              <a:t>L’annonce d’un malheur à venir pour la communauté…</a:t>
            </a:r>
          </a:p>
        </p:txBody>
      </p:sp>
      <p:sp>
        <p:nvSpPr>
          <p:cNvPr id="6" name="Espace réservé du numéro de diapositive 5">
            <a:extLst>
              <a:ext uri="{FF2B5EF4-FFF2-40B4-BE49-F238E27FC236}">
                <a16:creationId xmlns:a16="http://schemas.microsoft.com/office/drawing/2014/main" id="{535FAFAE-3B6A-4D6E-96A7-BC0E7B1EF0BD}"/>
              </a:ext>
            </a:extLst>
          </p:cNvPr>
          <p:cNvSpPr>
            <a:spLocks noGrp="1"/>
          </p:cNvSpPr>
          <p:nvPr>
            <p:ph type="sldNum" sz="quarter" idx="12"/>
          </p:nvPr>
        </p:nvSpPr>
        <p:spPr/>
        <p:txBody>
          <a:bodyPr/>
          <a:lstStyle/>
          <a:p>
            <a:fld id="{DE6D9B20-C54C-47D3-86B8-B0D6A9A38537}" type="slidenum">
              <a:rPr lang="fr-CA" smtClean="0"/>
              <a:pPr/>
              <a:t>6</a:t>
            </a:fld>
            <a:endParaRPr lang="fr-CA" dirty="0"/>
          </a:p>
        </p:txBody>
      </p:sp>
    </p:spTree>
    <p:extLst>
      <p:ext uri="{BB962C8B-B14F-4D97-AF65-F5344CB8AC3E}">
        <p14:creationId xmlns:p14="http://schemas.microsoft.com/office/powerpoint/2010/main" val="154982151"/>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6A4942-1C21-4024-8990-357D19F974E9}"/>
              </a:ext>
            </a:extLst>
          </p:cNvPr>
          <p:cNvSpPr>
            <a:spLocks noGrp="1"/>
          </p:cNvSpPr>
          <p:nvPr>
            <p:ph type="title"/>
          </p:nvPr>
        </p:nvSpPr>
        <p:spPr>
          <a:xfrm>
            <a:off x="838200" y="344253"/>
            <a:ext cx="10515600" cy="1325563"/>
          </a:xfrm>
        </p:spPr>
        <p:txBody>
          <a:bodyPr>
            <a:noAutofit/>
          </a:bodyPr>
          <a:lstStyle/>
          <a:p>
            <a:pPr>
              <a:lnSpc>
                <a:spcPct val="100000"/>
              </a:lnSpc>
            </a:pPr>
            <a:r>
              <a:rPr lang="fr-CA" sz="2800" dirty="0"/>
              <a:t>3. L’avis du titulaire de la licence à la municipalité locale et à la MRC de l’intention d’entrer sur une terre privée (en phase d’exploration ou de recherche d’hydrocarbures)</a:t>
            </a:r>
          </a:p>
        </p:txBody>
      </p:sp>
      <p:sp>
        <p:nvSpPr>
          <p:cNvPr id="3" name="Espace réservé du contenu 2">
            <a:extLst>
              <a:ext uri="{FF2B5EF4-FFF2-40B4-BE49-F238E27FC236}">
                <a16:creationId xmlns:a16="http://schemas.microsoft.com/office/drawing/2014/main" id="{7A88C31A-9FD5-4E5C-AF6E-A7F8D24D322D}"/>
              </a:ext>
            </a:extLst>
          </p:cNvPr>
          <p:cNvSpPr>
            <a:spLocks noGrp="1"/>
          </p:cNvSpPr>
          <p:nvPr>
            <p:ph idx="1"/>
          </p:nvPr>
        </p:nvSpPr>
        <p:spPr/>
        <p:txBody>
          <a:bodyPr>
            <a:normAutofit fontScale="92500" lnSpcReduction="10000"/>
          </a:bodyPr>
          <a:lstStyle/>
          <a:p>
            <a:pPr>
              <a:spcAft>
                <a:spcPts val="800"/>
              </a:spcAft>
            </a:pPr>
            <a:r>
              <a:rPr lang="fr-CA" sz="3600" dirty="0"/>
              <a:t>Par écrit</a:t>
            </a:r>
          </a:p>
          <a:p>
            <a:pPr>
              <a:spcAft>
                <a:spcPts val="800"/>
              </a:spcAft>
            </a:pPr>
            <a:r>
              <a:rPr lang="fr-CA" sz="3600" dirty="0"/>
              <a:t>Délai court : dans les 30 jours de l’inscription au registre des droits réels en matière d’hydrocarbures </a:t>
            </a:r>
          </a:p>
          <a:p>
            <a:pPr>
              <a:spcAft>
                <a:spcPts val="800"/>
              </a:spcAft>
            </a:pPr>
            <a:r>
              <a:rPr lang="fr-CA" sz="3600" dirty="0"/>
              <a:t>Autre délai court : au moins 45 jours avant le début des travaux</a:t>
            </a:r>
          </a:p>
          <a:p>
            <a:pPr>
              <a:spcAft>
                <a:spcPts val="800"/>
              </a:spcAft>
            </a:pPr>
            <a:r>
              <a:rPr lang="fr-CA" sz="3600" dirty="0"/>
              <a:t>Compétence limitée pour agir ou contester l’intrusion, si pas contesté la vente du permis</a:t>
            </a:r>
          </a:p>
        </p:txBody>
      </p:sp>
      <p:sp>
        <p:nvSpPr>
          <p:cNvPr id="6" name="Espace réservé du numéro de diapositive 5">
            <a:extLst>
              <a:ext uri="{FF2B5EF4-FFF2-40B4-BE49-F238E27FC236}">
                <a16:creationId xmlns:a16="http://schemas.microsoft.com/office/drawing/2014/main" id="{B07E940A-B83D-41C8-99BD-ADF4116E82F3}"/>
              </a:ext>
            </a:extLst>
          </p:cNvPr>
          <p:cNvSpPr>
            <a:spLocks noGrp="1"/>
          </p:cNvSpPr>
          <p:nvPr>
            <p:ph type="sldNum" sz="quarter" idx="12"/>
          </p:nvPr>
        </p:nvSpPr>
        <p:spPr/>
        <p:txBody>
          <a:bodyPr/>
          <a:lstStyle/>
          <a:p>
            <a:fld id="{DE6D9B20-C54C-47D3-86B8-B0D6A9A38537}" type="slidenum">
              <a:rPr lang="fr-CA" smtClean="0"/>
              <a:pPr/>
              <a:t>7</a:t>
            </a:fld>
            <a:endParaRPr lang="fr-CA" dirty="0"/>
          </a:p>
        </p:txBody>
      </p:sp>
    </p:spTree>
    <p:extLst>
      <p:ext uri="{BB962C8B-B14F-4D97-AF65-F5344CB8AC3E}">
        <p14:creationId xmlns:p14="http://schemas.microsoft.com/office/powerpoint/2010/main" val="2532423141"/>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DC0051-6A71-4D19-8B33-23AA02CCB001}"/>
              </a:ext>
            </a:extLst>
          </p:cNvPr>
          <p:cNvSpPr>
            <a:spLocks noGrp="1"/>
          </p:cNvSpPr>
          <p:nvPr>
            <p:ph type="title"/>
          </p:nvPr>
        </p:nvSpPr>
        <p:spPr/>
        <p:txBody>
          <a:bodyPr>
            <a:noAutofit/>
          </a:bodyPr>
          <a:lstStyle/>
          <a:p>
            <a:pPr>
              <a:lnSpc>
                <a:spcPct val="100000"/>
              </a:lnSpc>
            </a:pPr>
            <a:r>
              <a:rPr lang="fr-CA" sz="2400" dirty="0"/>
              <a:t>4. L’avis du titulaire de la licence à la municipalité locale et à la MRC d’une découverte importante d’hydrocarbures ou d’une découverte exploitable d’hydrocarbures sur une propriété située dans le territoire de la municipalité</a:t>
            </a:r>
          </a:p>
        </p:txBody>
      </p:sp>
      <p:sp>
        <p:nvSpPr>
          <p:cNvPr id="3" name="Espace réservé du contenu 2">
            <a:extLst>
              <a:ext uri="{FF2B5EF4-FFF2-40B4-BE49-F238E27FC236}">
                <a16:creationId xmlns:a16="http://schemas.microsoft.com/office/drawing/2014/main" id="{F4D025F4-654F-4E91-8FD4-62DB628B48ED}"/>
              </a:ext>
            </a:extLst>
          </p:cNvPr>
          <p:cNvSpPr>
            <a:spLocks noGrp="1"/>
          </p:cNvSpPr>
          <p:nvPr>
            <p:ph idx="1"/>
          </p:nvPr>
        </p:nvSpPr>
        <p:spPr>
          <a:xfrm>
            <a:off x="838200" y="2171700"/>
            <a:ext cx="10515600" cy="4423689"/>
          </a:xfrm>
        </p:spPr>
        <p:txBody>
          <a:bodyPr>
            <a:normAutofit/>
          </a:bodyPr>
          <a:lstStyle/>
          <a:p>
            <a:pPr>
              <a:spcAft>
                <a:spcPts val="800"/>
              </a:spcAft>
            </a:pPr>
            <a:r>
              <a:rPr lang="fr-CA" dirty="0"/>
              <a:t>Notion floue (pas définie) dans la  Loi ou les projets de règlements</a:t>
            </a:r>
          </a:p>
          <a:p>
            <a:pPr>
              <a:spcAft>
                <a:spcPts val="800"/>
              </a:spcAft>
            </a:pPr>
            <a:r>
              <a:rPr lang="fr-CA" dirty="0"/>
              <a:t>Aucun délai n’est prévu</a:t>
            </a:r>
          </a:p>
          <a:p>
            <a:pPr>
              <a:spcAft>
                <a:spcPts val="800"/>
              </a:spcAft>
            </a:pPr>
            <a:r>
              <a:rPr lang="fr-CA" dirty="0"/>
              <a:t>N’ouvre aucune discussion sur le partage des redevances, celles-ci seront fixées par l’OGAT (non disponible pour le moment)</a:t>
            </a:r>
          </a:p>
          <a:p>
            <a:pPr>
              <a:spcAft>
                <a:spcPts val="800"/>
              </a:spcAft>
            </a:pPr>
            <a:r>
              <a:rPr lang="fr-CA" dirty="0"/>
              <a:t>L’annonce d’un autre malheur pour les </a:t>
            </a:r>
            <a:r>
              <a:rPr lang="fr-CA" dirty="0" err="1"/>
              <a:t>résidants</a:t>
            </a:r>
            <a:r>
              <a:rPr lang="fr-CA" dirty="0"/>
              <a:t> de la communauté…</a:t>
            </a:r>
          </a:p>
        </p:txBody>
      </p:sp>
      <p:sp>
        <p:nvSpPr>
          <p:cNvPr id="6" name="Espace réservé du numéro de diapositive 5">
            <a:extLst>
              <a:ext uri="{FF2B5EF4-FFF2-40B4-BE49-F238E27FC236}">
                <a16:creationId xmlns:a16="http://schemas.microsoft.com/office/drawing/2014/main" id="{20F75627-C3E3-47C3-8526-1B65C73DEE94}"/>
              </a:ext>
            </a:extLst>
          </p:cNvPr>
          <p:cNvSpPr>
            <a:spLocks noGrp="1"/>
          </p:cNvSpPr>
          <p:nvPr>
            <p:ph type="sldNum" sz="quarter" idx="12"/>
          </p:nvPr>
        </p:nvSpPr>
        <p:spPr/>
        <p:txBody>
          <a:bodyPr/>
          <a:lstStyle/>
          <a:p>
            <a:fld id="{DE6D9B20-C54C-47D3-86B8-B0D6A9A38537}" type="slidenum">
              <a:rPr lang="fr-CA" smtClean="0"/>
              <a:pPr/>
              <a:t>8</a:t>
            </a:fld>
            <a:endParaRPr lang="fr-CA" dirty="0"/>
          </a:p>
        </p:txBody>
      </p:sp>
    </p:spTree>
    <p:extLst>
      <p:ext uri="{BB962C8B-B14F-4D97-AF65-F5344CB8AC3E}">
        <p14:creationId xmlns:p14="http://schemas.microsoft.com/office/powerpoint/2010/main" val="3703213134"/>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A65F0E-945E-4877-A0E6-DF6B4C4B4EC5}"/>
              </a:ext>
            </a:extLst>
          </p:cNvPr>
          <p:cNvSpPr>
            <a:spLocks noGrp="1"/>
          </p:cNvSpPr>
          <p:nvPr>
            <p:ph type="title"/>
          </p:nvPr>
        </p:nvSpPr>
        <p:spPr/>
        <p:txBody>
          <a:bodyPr>
            <a:noAutofit/>
          </a:bodyPr>
          <a:lstStyle/>
          <a:p>
            <a:pPr>
              <a:lnSpc>
                <a:spcPct val="100000"/>
              </a:lnSpc>
            </a:pPr>
            <a:r>
              <a:rPr lang="fr-CA" sz="3200" dirty="0"/>
              <a:t>5. L’avis par le titulaire de la licence à la municipalité locale et à la MRC de l’obtention d’un permis de production d’hydrocarbures</a:t>
            </a:r>
          </a:p>
        </p:txBody>
      </p:sp>
      <p:sp>
        <p:nvSpPr>
          <p:cNvPr id="3" name="Espace réservé du contenu 2">
            <a:extLst>
              <a:ext uri="{FF2B5EF4-FFF2-40B4-BE49-F238E27FC236}">
                <a16:creationId xmlns:a16="http://schemas.microsoft.com/office/drawing/2014/main" id="{8761E3B7-4D1D-4403-867A-08578007A394}"/>
              </a:ext>
            </a:extLst>
          </p:cNvPr>
          <p:cNvSpPr>
            <a:spLocks noGrp="1"/>
          </p:cNvSpPr>
          <p:nvPr>
            <p:ph idx="1"/>
          </p:nvPr>
        </p:nvSpPr>
        <p:spPr/>
        <p:txBody>
          <a:bodyPr>
            <a:normAutofit fontScale="92500"/>
          </a:bodyPr>
          <a:lstStyle/>
          <a:p>
            <a:pPr>
              <a:lnSpc>
                <a:spcPct val="110000"/>
              </a:lnSpc>
              <a:spcAft>
                <a:spcPts val="800"/>
              </a:spcAft>
            </a:pPr>
            <a:r>
              <a:rPr lang="fr-CA" dirty="0"/>
              <a:t>Mêmes obligations qu’en matière de recherche d’hydrocarbures</a:t>
            </a:r>
          </a:p>
          <a:p>
            <a:pPr>
              <a:lnSpc>
                <a:spcPct val="110000"/>
              </a:lnSpc>
              <a:spcAft>
                <a:spcPts val="800"/>
              </a:spcAft>
            </a:pPr>
            <a:r>
              <a:rPr lang="fr-CA" dirty="0"/>
              <a:t>Délai court : 30 jours après l’obtention du permis, 45 jours avant le début des travaux</a:t>
            </a:r>
          </a:p>
          <a:p>
            <a:pPr>
              <a:lnSpc>
                <a:spcPct val="110000"/>
              </a:lnSpc>
              <a:spcAft>
                <a:spcPts val="800"/>
              </a:spcAft>
            </a:pPr>
            <a:r>
              <a:rPr lang="fr-CA" dirty="0"/>
              <a:t>La municipalité aura déjà pris connaissance de la décision favorable de la Régie de l’énergie (antérieure à la décision ministérielle)</a:t>
            </a:r>
          </a:p>
          <a:p>
            <a:pPr>
              <a:lnSpc>
                <a:spcPct val="110000"/>
              </a:lnSpc>
              <a:spcAft>
                <a:spcPts val="800"/>
              </a:spcAft>
            </a:pPr>
            <a:r>
              <a:rPr lang="fr-CA" dirty="0"/>
              <a:t>Compétence très limitée de la municipalité et de la MRC à cette phase du processus</a:t>
            </a:r>
          </a:p>
        </p:txBody>
      </p:sp>
      <p:sp>
        <p:nvSpPr>
          <p:cNvPr id="6" name="Espace réservé du numéro de diapositive 5">
            <a:extLst>
              <a:ext uri="{FF2B5EF4-FFF2-40B4-BE49-F238E27FC236}">
                <a16:creationId xmlns:a16="http://schemas.microsoft.com/office/drawing/2014/main" id="{DB2531BD-6F90-4048-A8E0-5A65A10733AB}"/>
              </a:ext>
            </a:extLst>
          </p:cNvPr>
          <p:cNvSpPr>
            <a:spLocks noGrp="1"/>
          </p:cNvSpPr>
          <p:nvPr>
            <p:ph type="sldNum" sz="quarter" idx="12"/>
          </p:nvPr>
        </p:nvSpPr>
        <p:spPr/>
        <p:txBody>
          <a:bodyPr/>
          <a:lstStyle/>
          <a:p>
            <a:fld id="{DE6D9B20-C54C-47D3-86B8-B0D6A9A38537}" type="slidenum">
              <a:rPr lang="fr-CA" smtClean="0"/>
              <a:pPr/>
              <a:t>9</a:t>
            </a:fld>
            <a:endParaRPr lang="fr-CA" dirty="0"/>
          </a:p>
        </p:txBody>
      </p:sp>
    </p:spTree>
    <p:extLst>
      <p:ext uri="{BB962C8B-B14F-4D97-AF65-F5344CB8AC3E}">
        <p14:creationId xmlns:p14="http://schemas.microsoft.com/office/powerpoint/2010/main" val="2812313478"/>
      </p:ext>
    </p:extLst>
  </p:cSld>
  <p:clrMapOvr>
    <a:masterClrMapping/>
  </p:clrMapOvr>
  <p:transition spd="slow">
    <p:fade/>
  </p:transition>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1337</TotalTime>
  <Words>1540</Words>
  <Application>Microsoft Office PowerPoint</Application>
  <PresentationFormat>Grand écran</PresentationFormat>
  <Paragraphs>224</Paragraphs>
  <Slides>38</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38</vt:i4>
      </vt:variant>
    </vt:vector>
  </HeadingPairs>
  <TitlesOfParts>
    <vt:vector size="42" baseType="lpstr">
      <vt:lpstr>Arial</vt:lpstr>
      <vt:lpstr>Arial Black</vt:lpstr>
      <vt:lpstr>Calibri</vt:lpstr>
      <vt:lpstr>Thème Office</vt:lpstr>
      <vt:lpstr>La Loi sur les hydrocarbures et ses projets de règlements d’application :    Enjeux pour les municipalités et les citoyens et citoyennes</vt:lpstr>
      <vt:lpstr>Enjeux collectifs</vt:lpstr>
      <vt:lpstr>Six enjeux fondamentaux</vt:lpstr>
      <vt:lpstr>Premier enjeu  L’accès à l’information pour les municipalités locales et les MRC</vt:lpstr>
      <vt:lpstr>1. L’avis du gouvernement à la municipalité locale et à la MRC de la vente des permis de recherche d’hydrocarbures</vt:lpstr>
      <vt:lpstr>2. L’avis à la municipalité locale du propriétaire sur la découverte de gaz sur son terrain</vt:lpstr>
      <vt:lpstr>3. L’avis du titulaire de la licence à la municipalité locale et à la MRC de l’intention d’entrer sur une terre privée (en phase d’exploration ou de recherche d’hydrocarbures)</vt:lpstr>
      <vt:lpstr>4. L’avis du titulaire de la licence à la municipalité locale et à la MRC d’une découverte importante d’hydrocarbures ou d’une découverte exploitable d’hydrocarbures sur une propriété située dans le territoire de la municipalité</vt:lpstr>
      <vt:lpstr>5. L’avis par le titulaire de la licence à la municipalité locale et à la MRC de l’obtention d’un permis de production d’hydrocarbures</vt:lpstr>
      <vt:lpstr>6. Aucun avis pour les autorisations spécifiques de fracturation hydraulique, de levé géochimique, de complétion, etc.</vt:lpstr>
      <vt:lpstr>Différence entre une autorisation du MERN et une autorisation du MDDELCC et leur caractère cumulatif</vt:lpstr>
      <vt:lpstr>Conclusion sur le premier enjeu : Des gains mineurs et peu significatifs pour les municipalités et les MRC</vt:lpstr>
      <vt:lpstr>Deuxième enjeu Les municipalités et les comités de suivi : une conception réductrice et caricaturale  de l’acceptabilité sociale</vt:lpstr>
      <vt:lpstr>1. Composition du comité de suivi</vt:lpstr>
      <vt:lpstr>2. Fonction du comité de suivi</vt:lpstr>
      <vt:lpstr>3. L’expérience historique des comités de suivi</vt:lpstr>
      <vt:lpstr>4. L’exploitation des hydrocarbures, les municipalités et l’acceptabilité sociale : le piège </vt:lpstr>
      <vt:lpstr>5. Une nouvelle possibilité de consultation au moment de l’étude du passage à la phase de production des hydrocarbures</vt:lpstr>
      <vt:lpstr>Troisième enjeu  La Régie de l’énergie : un nouveau joueur utile ou encombrant?</vt:lpstr>
      <vt:lpstr>Quatrième enjeu  L’exploitation gazière et pétrolière ne constitue pas une nouvelle et réelle source de revenu pour les municipalités</vt:lpstr>
      <vt:lpstr>Les redevances : un mythe savamment entretenu</vt:lpstr>
      <vt:lpstr>Cinquième enjeu L’exclusion de territoires où l’exploitation des hydrocarbures serait incompatible </vt:lpstr>
      <vt:lpstr>1er obstacle : Le respect des droits acquis</vt:lpstr>
      <vt:lpstr>2e obstacle : C’est le gouvernement qui approuve les modifications aux schémas d’aménagement des MRC</vt:lpstr>
      <vt:lpstr>3e obstacle : La loi n’est pas encore en vigueur, et on ne sait quand elle le sera</vt:lpstr>
      <vt:lpstr>4e obstacle : Le fardeau de preuve des MRC qui réclament l’exclusion de territoires</vt:lpstr>
      <vt:lpstr>5e obstacle : La cohérence gouvernementale</vt:lpstr>
      <vt:lpstr>6e obstacle : Comment contrôler les extensions horizontales des forages?</vt:lpstr>
      <vt:lpstr>Conclusion sur cet enjeu : L’exclusion de territoires incompatibles, une façon de pouvoir  subventionner les sociétés gazières?</vt:lpstr>
      <vt:lpstr>Sixième enjeu  Des distances séparatrices inacceptables entre les résidences et les installations gazières et pétrolières</vt:lpstr>
      <vt:lpstr>Les distances séparatrices : une provocation ou la copie des normes des États pétroliers ?</vt:lpstr>
      <vt:lpstr>Conclusion générale</vt:lpstr>
      <vt:lpstr>Enjeux individuels</vt:lpstr>
      <vt:lpstr>L’accès à l’information : des délais interminables pour un contenu fortement caviardé</vt:lpstr>
      <vt:lpstr>La tranquillité : gravement compromise </vt:lpstr>
      <vt:lpstr>La santé et la sécurité : directement menacées</vt:lpstr>
      <vt:lpstr>La valeur des propriétés : fortement affectée</vt:lpstr>
      <vt:lpstr>Conclusion générale :  Tout ça pour 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projets de règlements d’application de la Loi sur les hydrocarbures: Enjeux pour les municipalités</dc:title>
  <dc:creator>Richard Langelier</dc:creator>
  <cp:lastModifiedBy>Richard Langelier</cp:lastModifiedBy>
  <cp:revision>105</cp:revision>
  <dcterms:created xsi:type="dcterms:W3CDTF">2018-01-31T22:10:26Z</dcterms:created>
  <dcterms:modified xsi:type="dcterms:W3CDTF">2018-02-25T12:04:18Z</dcterms:modified>
</cp:coreProperties>
</file>